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5" r:id="rId2"/>
    <p:sldId id="386" r:id="rId3"/>
    <p:sldId id="375" r:id="rId4"/>
    <p:sldId id="387" r:id="rId5"/>
    <p:sldId id="377" r:id="rId6"/>
    <p:sldId id="378" r:id="rId7"/>
    <p:sldId id="388" r:id="rId8"/>
    <p:sldId id="369" r:id="rId9"/>
    <p:sldId id="410" r:id="rId10"/>
    <p:sldId id="380" r:id="rId11"/>
    <p:sldId id="379" r:id="rId12"/>
    <p:sldId id="42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7" autoAdjust="0"/>
    <p:restoredTop sz="99488" autoAdjust="0"/>
  </p:normalViewPr>
  <p:slideViewPr>
    <p:cSldViewPr snapToGrid="0" snapToObjects="1">
      <p:cViewPr>
        <p:scale>
          <a:sx n="100" d="100"/>
          <a:sy n="100" d="100"/>
        </p:scale>
        <p:origin x="-15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8117A-7A9B-8E4A-A6BD-8F4C385E1F5E}" type="doc">
      <dgm:prSet loTypeId="urn:microsoft.com/office/officeart/2005/8/layout/targe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885BF1-C62B-9647-A5F5-05AA571DC83F}">
      <dgm:prSet phldrT="[Text]"/>
      <dgm:spPr/>
      <dgm:t>
        <a:bodyPr/>
        <a:lstStyle/>
        <a:p>
          <a:r>
            <a:rPr lang="en-US" dirty="0" smtClean="0">
              <a:latin typeface="Bell MT"/>
              <a:cs typeface="Bell MT"/>
            </a:rPr>
            <a:t>Driver Age</a:t>
          </a:r>
          <a:endParaRPr lang="en-US" dirty="0">
            <a:latin typeface="Bell MT"/>
            <a:cs typeface="Bell MT"/>
          </a:endParaRPr>
        </a:p>
      </dgm:t>
    </dgm:pt>
    <dgm:pt modelId="{04B84760-FD8E-8147-8D63-21EEBE608BF0}" type="parTrans" cxnId="{F75E3F91-E996-3E49-A9A6-B77B7DF11788}">
      <dgm:prSet/>
      <dgm:spPr/>
      <dgm:t>
        <a:bodyPr/>
        <a:lstStyle/>
        <a:p>
          <a:endParaRPr lang="en-US"/>
        </a:p>
      </dgm:t>
    </dgm:pt>
    <dgm:pt modelId="{850DF97F-1BF1-6C45-9407-DA7DB55B9675}" type="sibTrans" cxnId="{F75E3F91-E996-3E49-A9A6-B77B7DF11788}">
      <dgm:prSet/>
      <dgm:spPr/>
      <dgm:t>
        <a:bodyPr/>
        <a:lstStyle/>
        <a:p>
          <a:endParaRPr lang="en-US"/>
        </a:p>
      </dgm:t>
    </dgm:pt>
    <dgm:pt modelId="{74D4F6AA-BD9E-DE43-B313-130DF04C3A5C}">
      <dgm:prSet phldrT="[Text]"/>
      <dgm:spPr/>
      <dgm:t>
        <a:bodyPr/>
        <a:lstStyle/>
        <a:p>
          <a:r>
            <a:rPr lang="en-US" dirty="0" smtClean="0">
              <a:latin typeface="Bell MT"/>
              <a:cs typeface="Bell MT"/>
            </a:rPr>
            <a:t>48 yr ~ 13,000</a:t>
          </a:r>
          <a:endParaRPr lang="en-US" dirty="0">
            <a:latin typeface="Bell MT"/>
            <a:cs typeface="Bell MT"/>
          </a:endParaRPr>
        </a:p>
      </dgm:t>
    </dgm:pt>
    <dgm:pt modelId="{A1A8286E-5F7D-5340-A1CE-96246EF1056F}" type="parTrans" cxnId="{BB59455A-295B-5641-9112-474FBB28499A}">
      <dgm:prSet/>
      <dgm:spPr/>
      <dgm:t>
        <a:bodyPr/>
        <a:lstStyle/>
        <a:p>
          <a:endParaRPr lang="en-US"/>
        </a:p>
      </dgm:t>
    </dgm:pt>
    <dgm:pt modelId="{01934C6B-8D4A-F642-A56D-1D1CD68CD689}" type="sibTrans" cxnId="{BB59455A-295B-5641-9112-474FBB28499A}">
      <dgm:prSet/>
      <dgm:spPr/>
      <dgm:t>
        <a:bodyPr/>
        <a:lstStyle/>
        <a:p>
          <a:endParaRPr lang="en-US"/>
        </a:p>
      </dgm:t>
    </dgm:pt>
    <dgm:pt modelId="{3202988A-5547-A645-906A-4730881C5F5F}">
      <dgm:prSet phldrT="[Text]"/>
      <dgm:spPr/>
      <dgm:t>
        <a:bodyPr/>
        <a:lstStyle/>
        <a:p>
          <a:r>
            <a:rPr lang="en-US" dirty="0" smtClean="0">
              <a:latin typeface="Bell MT"/>
              <a:cs typeface="Bell MT"/>
            </a:rPr>
            <a:t>70 yr ~   9,000</a:t>
          </a:r>
          <a:endParaRPr lang="en-US" dirty="0">
            <a:latin typeface="Bell MT"/>
            <a:cs typeface="Bell MT"/>
          </a:endParaRPr>
        </a:p>
      </dgm:t>
    </dgm:pt>
    <dgm:pt modelId="{7C760E80-0DB5-BC45-ADA1-9754B29B477E}" type="parTrans" cxnId="{D3BB8C38-B46E-D441-B9C7-CF181EA75A9C}">
      <dgm:prSet/>
      <dgm:spPr/>
      <dgm:t>
        <a:bodyPr/>
        <a:lstStyle/>
        <a:p>
          <a:endParaRPr lang="en-US"/>
        </a:p>
      </dgm:t>
    </dgm:pt>
    <dgm:pt modelId="{E3E09B74-9581-C04B-B6D1-7BC7665E2439}" type="sibTrans" cxnId="{D3BB8C38-B46E-D441-B9C7-CF181EA75A9C}">
      <dgm:prSet/>
      <dgm:spPr/>
      <dgm:t>
        <a:bodyPr/>
        <a:lstStyle/>
        <a:p>
          <a:endParaRPr lang="en-US"/>
        </a:p>
      </dgm:t>
    </dgm:pt>
    <dgm:pt modelId="{F4EA51E4-34F4-3C43-B67E-2C590E5F9293}">
      <dgm:prSet phldrT="[Text]"/>
      <dgm:spPr/>
      <dgm:t>
        <a:bodyPr/>
        <a:lstStyle/>
        <a:p>
          <a:r>
            <a:rPr lang="en-US" dirty="0" smtClean="0">
              <a:latin typeface="Bell MT"/>
              <a:cs typeface="Bell MT"/>
            </a:rPr>
            <a:t>Vehicle Age</a:t>
          </a:r>
          <a:endParaRPr lang="en-US" dirty="0">
            <a:latin typeface="Bell MT"/>
            <a:cs typeface="Bell MT"/>
          </a:endParaRPr>
        </a:p>
      </dgm:t>
    </dgm:pt>
    <dgm:pt modelId="{76DF0F27-254A-6244-A6AC-38A7B6553E7A}" type="parTrans" cxnId="{8ADD6519-6BAA-E54F-97F0-2861E89C3EFD}">
      <dgm:prSet/>
      <dgm:spPr/>
      <dgm:t>
        <a:bodyPr/>
        <a:lstStyle/>
        <a:p>
          <a:endParaRPr lang="en-US"/>
        </a:p>
      </dgm:t>
    </dgm:pt>
    <dgm:pt modelId="{F7150257-77BB-8443-9AD4-74C21E4B1C2E}" type="sibTrans" cxnId="{8ADD6519-6BAA-E54F-97F0-2861E89C3EFD}">
      <dgm:prSet/>
      <dgm:spPr/>
      <dgm:t>
        <a:bodyPr/>
        <a:lstStyle/>
        <a:p>
          <a:endParaRPr lang="en-US"/>
        </a:p>
      </dgm:t>
    </dgm:pt>
    <dgm:pt modelId="{9C522FE9-DAC1-1B41-8D81-73999A8186F3}">
      <dgm:prSet phldrT="[Text]"/>
      <dgm:spPr/>
      <dgm:t>
        <a:bodyPr/>
        <a:lstStyle/>
        <a:p>
          <a:r>
            <a:rPr lang="en-US" dirty="0" smtClean="0">
              <a:latin typeface="Bell MT"/>
              <a:cs typeface="Bell MT"/>
            </a:rPr>
            <a:t>New  ~ 14,000</a:t>
          </a:r>
          <a:endParaRPr lang="en-US" dirty="0">
            <a:latin typeface="Bell MT"/>
            <a:cs typeface="Bell MT"/>
          </a:endParaRPr>
        </a:p>
      </dgm:t>
    </dgm:pt>
    <dgm:pt modelId="{1C11C546-94F2-094F-B7C6-7FC8DFE53887}" type="parTrans" cxnId="{F81A2BB6-BB27-EE4C-B7DF-A21738DD1566}">
      <dgm:prSet/>
      <dgm:spPr/>
      <dgm:t>
        <a:bodyPr/>
        <a:lstStyle/>
        <a:p>
          <a:endParaRPr lang="en-US"/>
        </a:p>
      </dgm:t>
    </dgm:pt>
    <dgm:pt modelId="{A97C72C2-2335-AA46-8D70-92318A28088D}" type="sibTrans" cxnId="{F81A2BB6-BB27-EE4C-B7DF-A21738DD1566}">
      <dgm:prSet/>
      <dgm:spPr/>
      <dgm:t>
        <a:bodyPr/>
        <a:lstStyle/>
        <a:p>
          <a:endParaRPr lang="en-US"/>
        </a:p>
      </dgm:t>
    </dgm:pt>
    <dgm:pt modelId="{2221F5BD-2D88-0246-83BC-E76981716209}">
      <dgm:prSet phldrT="[Text]"/>
      <dgm:spPr/>
      <dgm:t>
        <a:bodyPr/>
        <a:lstStyle/>
        <a:p>
          <a:r>
            <a:rPr lang="en-US" dirty="0" smtClean="0">
              <a:latin typeface="Bell MT"/>
              <a:cs typeface="Bell MT"/>
            </a:rPr>
            <a:t>Old    ~   8,000</a:t>
          </a:r>
          <a:endParaRPr lang="en-US" dirty="0">
            <a:latin typeface="Bell MT"/>
            <a:cs typeface="Bell MT"/>
          </a:endParaRPr>
        </a:p>
      </dgm:t>
    </dgm:pt>
    <dgm:pt modelId="{A1BE25F6-221B-9B4E-A49A-CE634575679F}" type="parTrans" cxnId="{37E1863D-B1E9-D044-9589-6C4AB18776AC}">
      <dgm:prSet/>
      <dgm:spPr/>
      <dgm:t>
        <a:bodyPr/>
        <a:lstStyle/>
        <a:p>
          <a:endParaRPr lang="en-US"/>
        </a:p>
      </dgm:t>
    </dgm:pt>
    <dgm:pt modelId="{D49CD535-0FBC-8941-AECD-D378D91E6E1D}" type="sibTrans" cxnId="{37E1863D-B1E9-D044-9589-6C4AB18776AC}">
      <dgm:prSet/>
      <dgm:spPr/>
      <dgm:t>
        <a:bodyPr/>
        <a:lstStyle/>
        <a:p>
          <a:endParaRPr lang="en-US"/>
        </a:p>
      </dgm:t>
    </dgm:pt>
    <dgm:pt modelId="{EE96450B-4508-2245-B2F0-D31B4D7DF154}">
      <dgm:prSet phldrT="[Text]"/>
      <dgm:spPr/>
      <dgm:t>
        <a:bodyPr/>
        <a:lstStyle/>
        <a:p>
          <a:r>
            <a:rPr lang="en-US" dirty="0" smtClean="0">
              <a:latin typeface="Bell MT"/>
              <a:cs typeface="Bell MT"/>
            </a:rPr>
            <a:t>18 yr ~ 11,000</a:t>
          </a:r>
          <a:endParaRPr lang="en-US" dirty="0">
            <a:latin typeface="Bell MT"/>
            <a:cs typeface="Bell MT"/>
          </a:endParaRPr>
        </a:p>
      </dgm:t>
    </dgm:pt>
    <dgm:pt modelId="{97BD8CCA-4D55-A64D-B117-DE9D9160FE4F}" type="parTrans" cxnId="{BF691156-217D-A04C-930E-D68EB95CA980}">
      <dgm:prSet/>
      <dgm:spPr/>
      <dgm:t>
        <a:bodyPr/>
        <a:lstStyle/>
        <a:p>
          <a:endParaRPr lang="en-US"/>
        </a:p>
      </dgm:t>
    </dgm:pt>
    <dgm:pt modelId="{74F5486D-DA21-4748-A973-29F0BF091C03}" type="sibTrans" cxnId="{BF691156-217D-A04C-930E-D68EB95CA980}">
      <dgm:prSet/>
      <dgm:spPr/>
      <dgm:t>
        <a:bodyPr/>
        <a:lstStyle/>
        <a:p>
          <a:endParaRPr lang="en-US"/>
        </a:p>
      </dgm:t>
    </dgm:pt>
    <dgm:pt modelId="{671AB060-971F-4947-8F58-1929B1B77162}" type="pres">
      <dgm:prSet presAssocID="{2AC8117A-7A9B-8E4A-A6BD-8F4C385E1F5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F1B584-3041-7A43-80E5-04BFAFAD1095}" type="pres">
      <dgm:prSet presAssocID="{DE885BF1-C62B-9647-A5F5-05AA571DC83F}" presName="circle1" presStyleLbl="node1" presStyleIdx="0" presStyleCnt="2"/>
      <dgm:spPr/>
    </dgm:pt>
    <dgm:pt modelId="{6BBD3560-0762-B24A-812F-CFCBBDCA0805}" type="pres">
      <dgm:prSet presAssocID="{DE885BF1-C62B-9647-A5F5-05AA571DC83F}" presName="space" presStyleCnt="0"/>
      <dgm:spPr/>
    </dgm:pt>
    <dgm:pt modelId="{D5BBECE0-3DA2-0442-8321-4D98875253AA}" type="pres">
      <dgm:prSet presAssocID="{DE885BF1-C62B-9647-A5F5-05AA571DC83F}" presName="rect1" presStyleLbl="alignAcc1" presStyleIdx="0" presStyleCnt="2" custLinFactNeighborX="-173"/>
      <dgm:spPr/>
      <dgm:t>
        <a:bodyPr/>
        <a:lstStyle/>
        <a:p>
          <a:endParaRPr lang="en-US"/>
        </a:p>
      </dgm:t>
    </dgm:pt>
    <dgm:pt modelId="{D39C8376-1AFF-4048-8EFB-A6F9E69EAF3E}" type="pres">
      <dgm:prSet presAssocID="{F4EA51E4-34F4-3C43-B67E-2C590E5F9293}" presName="vertSpace2" presStyleLbl="node1" presStyleIdx="0" presStyleCnt="2"/>
      <dgm:spPr/>
    </dgm:pt>
    <dgm:pt modelId="{824DEA53-B5EF-424A-87E5-C44CD2B5D8C3}" type="pres">
      <dgm:prSet presAssocID="{F4EA51E4-34F4-3C43-B67E-2C590E5F9293}" presName="circle2" presStyleLbl="node1" presStyleIdx="1" presStyleCnt="2" custLinFactNeighborX="-1019"/>
      <dgm:spPr/>
    </dgm:pt>
    <dgm:pt modelId="{E242AFC9-3B09-AE43-BBD3-3A899A49CFC8}" type="pres">
      <dgm:prSet presAssocID="{F4EA51E4-34F4-3C43-B67E-2C590E5F9293}" presName="rect2" presStyleLbl="alignAcc1" presStyleIdx="1" presStyleCnt="2" custLinFactNeighborX="-174" custLinFactNeighborY="-649"/>
      <dgm:spPr/>
      <dgm:t>
        <a:bodyPr/>
        <a:lstStyle/>
        <a:p>
          <a:endParaRPr lang="en-US"/>
        </a:p>
      </dgm:t>
    </dgm:pt>
    <dgm:pt modelId="{5E938395-3190-4F47-86D3-B758DCEC533C}" type="pres">
      <dgm:prSet presAssocID="{DE885BF1-C62B-9647-A5F5-05AA571DC83F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2A32D-8AB7-9C4A-B69C-B69229389F94}" type="pres">
      <dgm:prSet presAssocID="{DE885BF1-C62B-9647-A5F5-05AA571DC83F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1FBA9-D8FF-4642-A872-EE8FD7EF3FFE}" type="pres">
      <dgm:prSet presAssocID="{F4EA51E4-34F4-3C43-B67E-2C590E5F929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4C476-EB70-2C4A-B547-B1B329E04A2D}" type="pres">
      <dgm:prSet presAssocID="{F4EA51E4-34F4-3C43-B67E-2C590E5F9293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691156-217D-A04C-930E-D68EB95CA980}" srcId="{DE885BF1-C62B-9647-A5F5-05AA571DC83F}" destId="{EE96450B-4508-2245-B2F0-D31B4D7DF154}" srcOrd="0" destOrd="0" parTransId="{97BD8CCA-4D55-A64D-B117-DE9D9160FE4F}" sibTransId="{74F5486D-DA21-4748-A973-29F0BF091C03}"/>
    <dgm:cxn modelId="{6B4AB8A4-6FE1-514F-91BB-A2C8B781BE19}" type="presOf" srcId="{2AC8117A-7A9B-8E4A-A6BD-8F4C385E1F5E}" destId="{671AB060-971F-4947-8F58-1929B1B77162}" srcOrd="0" destOrd="0" presId="urn:microsoft.com/office/officeart/2005/8/layout/target3"/>
    <dgm:cxn modelId="{DAF6F2CC-665F-3648-9A09-88D1B5465048}" type="presOf" srcId="{2221F5BD-2D88-0246-83BC-E76981716209}" destId="{2DD4C476-EB70-2C4A-B547-B1B329E04A2D}" srcOrd="0" destOrd="1" presId="urn:microsoft.com/office/officeart/2005/8/layout/target3"/>
    <dgm:cxn modelId="{4C50F742-09C2-BA46-8C81-FC9CA3AA104C}" type="presOf" srcId="{3202988A-5547-A645-906A-4730881C5F5F}" destId="{2722A32D-8AB7-9C4A-B69C-B69229389F94}" srcOrd="0" destOrd="2" presId="urn:microsoft.com/office/officeart/2005/8/layout/target3"/>
    <dgm:cxn modelId="{FE3A5632-5A35-C048-8FE5-1BDAF8F2EC70}" type="presOf" srcId="{F4EA51E4-34F4-3C43-B67E-2C590E5F9293}" destId="{1A61FBA9-D8FF-4642-A872-EE8FD7EF3FFE}" srcOrd="1" destOrd="0" presId="urn:microsoft.com/office/officeart/2005/8/layout/target3"/>
    <dgm:cxn modelId="{F75E3F91-E996-3E49-A9A6-B77B7DF11788}" srcId="{2AC8117A-7A9B-8E4A-A6BD-8F4C385E1F5E}" destId="{DE885BF1-C62B-9647-A5F5-05AA571DC83F}" srcOrd="0" destOrd="0" parTransId="{04B84760-FD8E-8147-8D63-21EEBE608BF0}" sibTransId="{850DF97F-1BF1-6C45-9407-DA7DB55B9675}"/>
    <dgm:cxn modelId="{5A95EC59-6EB7-6F4E-8E09-7E661F643527}" type="presOf" srcId="{DE885BF1-C62B-9647-A5F5-05AA571DC83F}" destId="{5E938395-3190-4F47-86D3-B758DCEC533C}" srcOrd="1" destOrd="0" presId="urn:microsoft.com/office/officeart/2005/8/layout/target3"/>
    <dgm:cxn modelId="{D0D804A3-F4EA-0C4C-90ED-ACE9C3DAD8C7}" type="presOf" srcId="{EE96450B-4508-2245-B2F0-D31B4D7DF154}" destId="{2722A32D-8AB7-9C4A-B69C-B69229389F94}" srcOrd="0" destOrd="0" presId="urn:microsoft.com/office/officeart/2005/8/layout/target3"/>
    <dgm:cxn modelId="{6CD7AE72-DFC4-1D4B-9119-DE92C6F2D05C}" type="presOf" srcId="{DE885BF1-C62B-9647-A5F5-05AA571DC83F}" destId="{D5BBECE0-3DA2-0442-8321-4D98875253AA}" srcOrd="0" destOrd="0" presId="urn:microsoft.com/office/officeart/2005/8/layout/target3"/>
    <dgm:cxn modelId="{F81A2BB6-BB27-EE4C-B7DF-A21738DD1566}" srcId="{F4EA51E4-34F4-3C43-B67E-2C590E5F9293}" destId="{9C522FE9-DAC1-1B41-8D81-73999A8186F3}" srcOrd="0" destOrd="0" parTransId="{1C11C546-94F2-094F-B7C6-7FC8DFE53887}" sibTransId="{A97C72C2-2335-AA46-8D70-92318A28088D}"/>
    <dgm:cxn modelId="{04877579-F8A9-3641-B874-C9E813B3B74F}" type="presOf" srcId="{9C522FE9-DAC1-1B41-8D81-73999A8186F3}" destId="{2DD4C476-EB70-2C4A-B547-B1B329E04A2D}" srcOrd="0" destOrd="0" presId="urn:microsoft.com/office/officeart/2005/8/layout/target3"/>
    <dgm:cxn modelId="{7B2F6E17-846C-814A-BE3B-01D1430FA8E2}" type="presOf" srcId="{74D4F6AA-BD9E-DE43-B313-130DF04C3A5C}" destId="{2722A32D-8AB7-9C4A-B69C-B69229389F94}" srcOrd="0" destOrd="1" presId="urn:microsoft.com/office/officeart/2005/8/layout/target3"/>
    <dgm:cxn modelId="{37E1863D-B1E9-D044-9589-6C4AB18776AC}" srcId="{F4EA51E4-34F4-3C43-B67E-2C590E5F9293}" destId="{2221F5BD-2D88-0246-83BC-E76981716209}" srcOrd="1" destOrd="0" parTransId="{A1BE25F6-221B-9B4E-A49A-CE634575679F}" sibTransId="{D49CD535-0FBC-8941-AECD-D378D91E6E1D}"/>
    <dgm:cxn modelId="{02EBEFFB-4973-0548-A5FE-72D6DA789546}" type="presOf" srcId="{F4EA51E4-34F4-3C43-B67E-2C590E5F9293}" destId="{E242AFC9-3B09-AE43-BBD3-3A899A49CFC8}" srcOrd="0" destOrd="0" presId="urn:microsoft.com/office/officeart/2005/8/layout/target3"/>
    <dgm:cxn modelId="{D3BB8C38-B46E-D441-B9C7-CF181EA75A9C}" srcId="{DE885BF1-C62B-9647-A5F5-05AA571DC83F}" destId="{3202988A-5547-A645-906A-4730881C5F5F}" srcOrd="2" destOrd="0" parTransId="{7C760E80-0DB5-BC45-ADA1-9754B29B477E}" sibTransId="{E3E09B74-9581-C04B-B6D1-7BC7665E2439}"/>
    <dgm:cxn modelId="{BB59455A-295B-5641-9112-474FBB28499A}" srcId="{DE885BF1-C62B-9647-A5F5-05AA571DC83F}" destId="{74D4F6AA-BD9E-DE43-B313-130DF04C3A5C}" srcOrd="1" destOrd="0" parTransId="{A1A8286E-5F7D-5340-A1CE-96246EF1056F}" sibTransId="{01934C6B-8D4A-F642-A56D-1D1CD68CD689}"/>
    <dgm:cxn modelId="{8ADD6519-6BAA-E54F-97F0-2861E89C3EFD}" srcId="{2AC8117A-7A9B-8E4A-A6BD-8F4C385E1F5E}" destId="{F4EA51E4-34F4-3C43-B67E-2C590E5F9293}" srcOrd="1" destOrd="0" parTransId="{76DF0F27-254A-6244-A6AC-38A7B6553E7A}" sibTransId="{F7150257-77BB-8443-9AD4-74C21E4B1C2E}"/>
    <dgm:cxn modelId="{22CD0D37-D382-714E-AC4D-EE17D089BC9B}" type="presParOf" srcId="{671AB060-971F-4947-8F58-1929B1B77162}" destId="{85F1B584-3041-7A43-80E5-04BFAFAD1095}" srcOrd="0" destOrd="0" presId="urn:microsoft.com/office/officeart/2005/8/layout/target3"/>
    <dgm:cxn modelId="{D75F17CC-3A91-0B44-B170-23376361D24D}" type="presParOf" srcId="{671AB060-971F-4947-8F58-1929B1B77162}" destId="{6BBD3560-0762-B24A-812F-CFCBBDCA0805}" srcOrd="1" destOrd="0" presId="urn:microsoft.com/office/officeart/2005/8/layout/target3"/>
    <dgm:cxn modelId="{05F41242-2478-D247-A77A-A0E19BC0346C}" type="presParOf" srcId="{671AB060-971F-4947-8F58-1929B1B77162}" destId="{D5BBECE0-3DA2-0442-8321-4D98875253AA}" srcOrd="2" destOrd="0" presId="urn:microsoft.com/office/officeart/2005/8/layout/target3"/>
    <dgm:cxn modelId="{56ED34EB-11B4-9344-8505-3716DEAFEF41}" type="presParOf" srcId="{671AB060-971F-4947-8F58-1929B1B77162}" destId="{D39C8376-1AFF-4048-8EFB-A6F9E69EAF3E}" srcOrd="3" destOrd="0" presId="urn:microsoft.com/office/officeart/2005/8/layout/target3"/>
    <dgm:cxn modelId="{0AFDBE26-25C3-9D41-B234-D0420EAC5B7E}" type="presParOf" srcId="{671AB060-971F-4947-8F58-1929B1B77162}" destId="{824DEA53-B5EF-424A-87E5-C44CD2B5D8C3}" srcOrd="4" destOrd="0" presId="urn:microsoft.com/office/officeart/2005/8/layout/target3"/>
    <dgm:cxn modelId="{152A5DE2-078A-9249-AA96-0862EE20AE9D}" type="presParOf" srcId="{671AB060-971F-4947-8F58-1929B1B77162}" destId="{E242AFC9-3B09-AE43-BBD3-3A899A49CFC8}" srcOrd="5" destOrd="0" presId="urn:microsoft.com/office/officeart/2005/8/layout/target3"/>
    <dgm:cxn modelId="{39B74A15-62A0-5549-B3D5-37A41B036DC5}" type="presParOf" srcId="{671AB060-971F-4947-8F58-1929B1B77162}" destId="{5E938395-3190-4F47-86D3-B758DCEC533C}" srcOrd="6" destOrd="0" presId="urn:microsoft.com/office/officeart/2005/8/layout/target3"/>
    <dgm:cxn modelId="{D145AE0E-C490-E84D-9691-94BDCFCE7C94}" type="presParOf" srcId="{671AB060-971F-4947-8F58-1929B1B77162}" destId="{2722A32D-8AB7-9C4A-B69C-B69229389F94}" srcOrd="7" destOrd="0" presId="urn:microsoft.com/office/officeart/2005/8/layout/target3"/>
    <dgm:cxn modelId="{2AFC2851-220D-1649-8F5E-9AAFE6C36535}" type="presParOf" srcId="{671AB060-971F-4947-8F58-1929B1B77162}" destId="{1A61FBA9-D8FF-4642-A872-EE8FD7EF3FFE}" srcOrd="8" destOrd="0" presId="urn:microsoft.com/office/officeart/2005/8/layout/target3"/>
    <dgm:cxn modelId="{77BBE849-B2B1-994A-8DD1-E4E9C02000A3}" type="presParOf" srcId="{671AB060-971F-4947-8F58-1929B1B77162}" destId="{2DD4C476-EB70-2C4A-B547-B1B329E04A2D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8117A-7A9B-8E4A-A6BD-8F4C385E1F5E}" type="doc">
      <dgm:prSet loTypeId="urn:microsoft.com/office/officeart/2005/8/layout/targe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885BF1-C62B-9647-A5F5-05AA571DC83F}">
      <dgm:prSet phldrT="[Text]"/>
      <dgm:spPr/>
      <dgm:t>
        <a:bodyPr/>
        <a:lstStyle/>
        <a:p>
          <a:r>
            <a:rPr lang="en-US" dirty="0" smtClean="0">
              <a:latin typeface="Bell MT"/>
              <a:cs typeface="Bell MT"/>
            </a:rPr>
            <a:t>Driver Age</a:t>
          </a:r>
          <a:endParaRPr lang="en-US" dirty="0">
            <a:latin typeface="Bell MT"/>
            <a:cs typeface="Bell MT"/>
          </a:endParaRPr>
        </a:p>
      </dgm:t>
    </dgm:pt>
    <dgm:pt modelId="{04B84760-FD8E-8147-8D63-21EEBE608BF0}" type="parTrans" cxnId="{F75E3F91-E996-3E49-A9A6-B77B7DF11788}">
      <dgm:prSet/>
      <dgm:spPr/>
      <dgm:t>
        <a:bodyPr/>
        <a:lstStyle/>
        <a:p>
          <a:endParaRPr lang="en-US"/>
        </a:p>
      </dgm:t>
    </dgm:pt>
    <dgm:pt modelId="{850DF97F-1BF1-6C45-9407-DA7DB55B9675}" type="sibTrans" cxnId="{F75E3F91-E996-3E49-A9A6-B77B7DF11788}">
      <dgm:prSet/>
      <dgm:spPr/>
      <dgm:t>
        <a:bodyPr/>
        <a:lstStyle/>
        <a:p>
          <a:endParaRPr lang="en-US"/>
        </a:p>
      </dgm:t>
    </dgm:pt>
    <dgm:pt modelId="{74D4F6AA-BD9E-DE43-B313-130DF04C3A5C}">
      <dgm:prSet phldrT="[Text]"/>
      <dgm:spPr/>
      <dgm:t>
        <a:bodyPr/>
        <a:lstStyle/>
        <a:p>
          <a:r>
            <a:rPr lang="en-US" dirty="0" smtClean="0">
              <a:latin typeface="Bell MT"/>
              <a:cs typeface="Bell MT"/>
            </a:rPr>
            <a:t>48 yr ~ 13,000</a:t>
          </a:r>
          <a:endParaRPr lang="en-US" dirty="0">
            <a:latin typeface="Bell MT"/>
            <a:cs typeface="Bell MT"/>
          </a:endParaRPr>
        </a:p>
      </dgm:t>
    </dgm:pt>
    <dgm:pt modelId="{A1A8286E-5F7D-5340-A1CE-96246EF1056F}" type="parTrans" cxnId="{BB59455A-295B-5641-9112-474FBB28499A}">
      <dgm:prSet/>
      <dgm:spPr/>
      <dgm:t>
        <a:bodyPr/>
        <a:lstStyle/>
        <a:p>
          <a:endParaRPr lang="en-US"/>
        </a:p>
      </dgm:t>
    </dgm:pt>
    <dgm:pt modelId="{01934C6B-8D4A-F642-A56D-1D1CD68CD689}" type="sibTrans" cxnId="{BB59455A-295B-5641-9112-474FBB28499A}">
      <dgm:prSet/>
      <dgm:spPr/>
      <dgm:t>
        <a:bodyPr/>
        <a:lstStyle/>
        <a:p>
          <a:endParaRPr lang="en-US"/>
        </a:p>
      </dgm:t>
    </dgm:pt>
    <dgm:pt modelId="{3202988A-5547-A645-906A-4730881C5F5F}">
      <dgm:prSet phldrT="[Text]"/>
      <dgm:spPr/>
      <dgm:t>
        <a:bodyPr/>
        <a:lstStyle/>
        <a:p>
          <a:r>
            <a:rPr lang="en-US" dirty="0" smtClean="0">
              <a:latin typeface="Bell MT"/>
              <a:cs typeface="Bell MT"/>
            </a:rPr>
            <a:t>70 yr ~   9,000</a:t>
          </a:r>
          <a:endParaRPr lang="en-US" dirty="0">
            <a:latin typeface="Bell MT"/>
            <a:cs typeface="Bell MT"/>
          </a:endParaRPr>
        </a:p>
      </dgm:t>
    </dgm:pt>
    <dgm:pt modelId="{7C760E80-0DB5-BC45-ADA1-9754B29B477E}" type="parTrans" cxnId="{D3BB8C38-B46E-D441-B9C7-CF181EA75A9C}">
      <dgm:prSet/>
      <dgm:spPr/>
      <dgm:t>
        <a:bodyPr/>
        <a:lstStyle/>
        <a:p>
          <a:endParaRPr lang="en-US"/>
        </a:p>
      </dgm:t>
    </dgm:pt>
    <dgm:pt modelId="{E3E09B74-9581-C04B-B6D1-7BC7665E2439}" type="sibTrans" cxnId="{D3BB8C38-B46E-D441-B9C7-CF181EA75A9C}">
      <dgm:prSet/>
      <dgm:spPr/>
      <dgm:t>
        <a:bodyPr/>
        <a:lstStyle/>
        <a:p>
          <a:endParaRPr lang="en-US"/>
        </a:p>
      </dgm:t>
    </dgm:pt>
    <dgm:pt modelId="{F4EA51E4-34F4-3C43-B67E-2C590E5F9293}">
      <dgm:prSet phldrT="[Text]"/>
      <dgm:spPr/>
      <dgm:t>
        <a:bodyPr/>
        <a:lstStyle/>
        <a:p>
          <a:r>
            <a:rPr lang="en-US" dirty="0" smtClean="0">
              <a:latin typeface="Bell MT"/>
              <a:cs typeface="Bell MT"/>
            </a:rPr>
            <a:t>Vehicle Age</a:t>
          </a:r>
          <a:endParaRPr lang="en-US" dirty="0">
            <a:latin typeface="Bell MT"/>
            <a:cs typeface="Bell MT"/>
          </a:endParaRPr>
        </a:p>
      </dgm:t>
    </dgm:pt>
    <dgm:pt modelId="{76DF0F27-254A-6244-A6AC-38A7B6553E7A}" type="parTrans" cxnId="{8ADD6519-6BAA-E54F-97F0-2861E89C3EFD}">
      <dgm:prSet/>
      <dgm:spPr/>
      <dgm:t>
        <a:bodyPr/>
        <a:lstStyle/>
        <a:p>
          <a:endParaRPr lang="en-US"/>
        </a:p>
      </dgm:t>
    </dgm:pt>
    <dgm:pt modelId="{F7150257-77BB-8443-9AD4-74C21E4B1C2E}" type="sibTrans" cxnId="{8ADD6519-6BAA-E54F-97F0-2861E89C3EFD}">
      <dgm:prSet/>
      <dgm:spPr/>
      <dgm:t>
        <a:bodyPr/>
        <a:lstStyle/>
        <a:p>
          <a:endParaRPr lang="en-US"/>
        </a:p>
      </dgm:t>
    </dgm:pt>
    <dgm:pt modelId="{9C522FE9-DAC1-1B41-8D81-73999A8186F3}">
      <dgm:prSet phldrT="[Text]"/>
      <dgm:spPr/>
      <dgm:t>
        <a:bodyPr/>
        <a:lstStyle/>
        <a:p>
          <a:r>
            <a:rPr lang="en-US" dirty="0" smtClean="0">
              <a:latin typeface="Bell MT"/>
              <a:cs typeface="Bell MT"/>
            </a:rPr>
            <a:t>New  ~ 14,000</a:t>
          </a:r>
          <a:endParaRPr lang="en-US" dirty="0">
            <a:latin typeface="Bell MT"/>
            <a:cs typeface="Bell MT"/>
          </a:endParaRPr>
        </a:p>
      </dgm:t>
    </dgm:pt>
    <dgm:pt modelId="{1C11C546-94F2-094F-B7C6-7FC8DFE53887}" type="parTrans" cxnId="{F81A2BB6-BB27-EE4C-B7DF-A21738DD1566}">
      <dgm:prSet/>
      <dgm:spPr/>
      <dgm:t>
        <a:bodyPr/>
        <a:lstStyle/>
        <a:p>
          <a:endParaRPr lang="en-US"/>
        </a:p>
      </dgm:t>
    </dgm:pt>
    <dgm:pt modelId="{A97C72C2-2335-AA46-8D70-92318A28088D}" type="sibTrans" cxnId="{F81A2BB6-BB27-EE4C-B7DF-A21738DD1566}">
      <dgm:prSet/>
      <dgm:spPr/>
      <dgm:t>
        <a:bodyPr/>
        <a:lstStyle/>
        <a:p>
          <a:endParaRPr lang="en-US"/>
        </a:p>
      </dgm:t>
    </dgm:pt>
    <dgm:pt modelId="{2221F5BD-2D88-0246-83BC-E76981716209}">
      <dgm:prSet phldrT="[Text]"/>
      <dgm:spPr/>
      <dgm:t>
        <a:bodyPr/>
        <a:lstStyle/>
        <a:p>
          <a:r>
            <a:rPr lang="en-US" dirty="0" smtClean="0">
              <a:latin typeface="Bell MT"/>
              <a:cs typeface="Bell MT"/>
            </a:rPr>
            <a:t>Old    ~   8,000</a:t>
          </a:r>
          <a:endParaRPr lang="en-US" dirty="0">
            <a:latin typeface="Bell MT"/>
            <a:cs typeface="Bell MT"/>
          </a:endParaRPr>
        </a:p>
      </dgm:t>
    </dgm:pt>
    <dgm:pt modelId="{A1BE25F6-221B-9B4E-A49A-CE634575679F}" type="parTrans" cxnId="{37E1863D-B1E9-D044-9589-6C4AB18776AC}">
      <dgm:prSet/>
      <dgm:spPr/>
      <dgm:t>
        <a:bodyPr/>
        <a:lstStyle/>
        <a:p>
          <a:endParaRPr lang="en-US"/>
        </a:p>
      </dgm:t>
    </dgm:pt>
    <dgm:pt modelId="{D49CD535-0FBC-8941-AECD-D378D91E6E1D}" type="sibTrans" cxnId="{37E1863D-B1E9-D044-9589-6C4AB18776AC}">
      <dgm:prSet/>
      <dgm:spPr/>
      <dgm:t>
        <a:bodyPr/>
        <a:lstStyle/>
        <a:p>
          <a:endParaRPr lang="en-US"/>
        </a:p>
      </dgm:t>
    </dgm:pt>
    <dgm:pt modelId="{EE96450B-4508-2245-B2F0-D31B4D7DF154}">
      <dgm:prSet phldrT="[Text]"/>
      <dgm:spPr/>
      <dgm:t>
        <a:bodyPr/>
        <a:lstStyle/>
        <a:p>
          <a:r>
            <a:rPr lang="en-US" dirty="0" smtClean="0">
              <a:latin typeface="Bell MT"/>
              <a:cs typeface="Bell MT"/>
            </a:rPr>
            <a:t>18 yr ~ 11,000</a:t>
          </a:r>
          <a:endParaRPr lang="en-US" dirty="0">
            <a:latin typeface="Bell MT"/>
            <a:cs typeface="Bell MT"/>
          </a:endParaRPr>
        </a:p>
      </dgm:t>
    </dgm:pt>
    <dgm:pt modelId="{97BD8CCA-4D55-A64D-B117-DE9D9160FE4F}" type="parTrans" cxnId="{BF691156-217D-A04C-930E-D68EB95CA980}">
      <dgm:prSet/>
      <dgm:spPr/>
      <dgm:t>
        <a:bodyPr/>
        <a:lstStyle/>
        <a:p>
          <a:endParaRPr lang="en-US"/>
        </a:p>
      </dgm:t>
    </dgm:pt>
    <dgm:pt modelId="{74F5486D-DA21-4748-A973-29F0BF091C03}" type="sibTrans" cxnId="{BF691156-217D-A04C-930E-D68EB95CA980}">
      <dgm:prSet/>
      <dgm:spPr/>
      <dgm:t>
        <a:bodyPr/>
        <a:lstStyle/>
        <a:p>
          <a:endParaRPr lang="en-US"/>
        </a:p>
      </dgm:t>
    </dgm:pt>
    <dgm:pt modelId="{671AB060-971F-4947-8F58-1929B1B77162}" type="pres">
      <dgm:prSet presAssocID="{2AC8117A-7A9B-8E4A-A6BD-8F4C385E1F5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F1B584-3041-7A43-80E5-04BFAFAD1095}" type="pres">
      <dgm:prSet presAssocID="{DE885BF1-C62B-9647-A5F5-05AA571DC83F}" presName="circle1" presStyleLbl="node1" presStyleIdx="0" presStyleCnt="2"/>
      <dgm:spPr/>
    </dgm:pt>
    <dgm:pt modelId="{6BBD3560-0762-B24A-812F-CFCBBDCA0805}" type="pres">
      <dgm:prSet presAssocID="{DE885BF1-C62B-9647-A5F5-05AA571DC83F}" presName="space" presStyleCnt="0"/>
      <dgm:spPr/>
    </dgm:pt>
    <dgm:pt modelId="{D5BBECE0-3DA2-0442-8321-4D98875253AA}" type="pres">
      <dgm:prSet presAssocID="{DE885BF1-C62B-9647-A5F5-05AA571DC83F}" presName="rect1" presStyleLbl="alignAcc1" presStyleIdx="0" presStyleCnt="2" custLinFactNeighborX="-173"/>
      <dgm:spPr/>
      <dgm:t>
        <a:bodyPr/>
        <a:lstStyle/>
        <a:p>
          <a:endParaRPr lang="en-US"/>
        </a:p>
      </dgm:t>
    </dgm:pt>
    <dgm:pt modelId="{D39C8376-1AFF-4048-8EFB-A6F9E69EAF3E}" type="pres">
      <dgm:prSet presAssocID="{F4EA51E4-34F4-3C43-B67E-2C590E5F9293}" presName="vertSpace2" presStyleLbl="node1" presStyleIdx="0" presStyleCnt="2"/>
      <dgm:spPr/>
    </dgm:pt>
    <dgm:pt modelId="{824DEA53-B5EF-424A-87E5-C44CD2B5D8C3}" type="pres">
      <dgm:prSet presAssocID="{F4EA51E4-34F4-3C43-B67E-2C590E5F9293}" presName="circle2" presStyleLbl="node1" presStyleIdx="1" presStyleCnt="2" custLinFactNeighborX="-1019"/>
      <dgm:spPr/>
    </dgm:pt>
    <dgm:pt modelId="{E242AFC9-3B09-AE43-BBD3-3A899A49CFC8}" type="pres">
      <dgm:prSet presAssocID="{F4EA51E4-34F4-3C43-B67E-2C590E5F9293}" presName="rect2" presStyleLbl="alignAcc1" presStyleIdx="1" presStyleCnt="2" custLinFactNeighborX="-174" custLinFactNeighborY="-649"/>
      <dgm:spPr/>
      <dgm:t>
        <a:bodyPr/>
        <a:lstStyle/>
        <a:p>
          <a:endParaRPr lang="en-US"/>
        </a:p>
      </dgm:t>
    </dgm:pt>
    <dgm:pt modelId="{5E938395-3190-4F47-86D3-B758DCEC533C}" type="pres">
      <dgm:prSet presAssocID="{DE885BF1-C62B-9647-A5F5-05AA571DC83F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2A32D-8AB7-9C4A-B69C-B69229389F94}" type="pres">
      <dgm:prSet presAssocID="{DE885BF1-C62B-9647-A5F5-05AA571DC83F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1FBA9-D8FF-4642-A872-EE8FD7EF3FFE}" type="pres">
      <dgm:prSet presAssocID="{F4EA51E4-34F4-3C43-B67E-2C590E5F9293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4C476-EB70-2C4A-B547-B1B329E04A2D}" type="pres">
      <dgm:prSet presAssocID="{F4EA51E4-34F4-3C43-B67E-2C590E5F9293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3C83F-E95B-1647-9123-B5C9D4900F18}" type="presOf" srcId="{9C522FE9-DAC1-1B41-8D81-73999A8186F3}" destId="{2DD4C476-EB70-2C4A-B547-B1B329E04A2D}" srcOrd="0" destOrd="0" presId="urn:microsoft.com/office/officeart/2005/8/layout/target3"/>
    <dgm:cxn modelId="{BC5A2510-20CC-E44B-AB66-946B6FB8EEE8}" type="presOf" srcId="{F4EA51E4-34F4-3C43-B67E-2C590E5F9293}" destId="{1A61FBA9-D8FF-4642-A872-EE8FD7EF3FFE}" srcOrd="1" destOrd="0" presId="urn:microsoft.com/office/officeart/2005/8/layout/target3"/>
    <dgm:cxn modelId="{CB0BEE2D-2956-F646-9761-848AA6BA1D48}" type="presOf" srcId="{3202988A-5547-A645-906A-4730881C5F5F}" destId="{2722A32D-8AB7-9C4A-B69C-B69229389F94}" srcOrd="0" destOrd="2" presId="urn:microsoft.com/office/officeart/2005/8/layout/target3"/>
    <dgm:cxn modelId="{F75E3F91-E996-3E49-A9A6-B77B7DF11788}" srcId="{2AC8117A-7A9B-8E4A-A6BD-8F4C385E1F5E}" destId="{DE885BF1-C62B-9647-A5F5-05AA571DC83F}" srcOrd="0" destOrd="0" parTransId="{04B84760-FD8E-8147-8D63-21EEBE608BF0}" sibTransId="{850DF97F-1BF1-6C45-9407-DA7DB55B9675}"/>
    <dgm:cxn modelId="{DC74036F-5801-894E-9FC3-3AA973AFFD69}" type="presOf" srcId="{2AC8117A-7A9B-8E4A-A6BD-8F4C385E1F5E}" destId="{671AB060-971F-4947-8F58-1929B1B77162}" srcOrd="0" destOrd="0" presId="urn:microsoft.com/office/officeart/2005/8/layout/target3"/>
    <dgm:cxn modelId="{D4BAAC41-7CE6-B14E-AFCD-401A06A83F34}" type="presOf" srcId="{DE885BF1-C62B-9647-A5F5-05AA571DC83F}" destId="{D5BBECE0-3DA2-0442-8321-4D98875253AA}" srcOrd="0" destOrd="0" presId="urn:microsoft.com/office/officeart/2005/8/layout/target3"/>
    <dgm:cxn modelId="{BB59455A-295B-5641-9112-474FBB28499A}" srcId="{DE885BF1-C62B-9647-A5F5-05AA571DC83F}" destId="{74D4F6AA-BD9E-DE43-B313-130DF04C3A5C}" srcOrd="1" destOrd="0" parTransId="{A1A8286E-5F7D-5340-A1CE-96246EF1056F}" sibTransId="{01934C6B-8D4A-F642-A56D-1D1CD68CD689}"/>
    <dgm:cxn modelId="{104CDAEA-053E-7C4C-9555-3C670F59569C}" type="presOf" srcId="{74D4F6AA-BD9E-DE43-B313-130DF04C3A5C}" destId="{2722A32D-8AB7-9C4A-B69C-B69229389F94}" srcOrd="0" destOrd="1" presId="urn:microsoft.com/office/officeart/2005/8/layout/target3"/>
    <dgm:cxn modelId="{BF691156-217D-A04C-930E-D68EB95CA980}" srcId="{DE885BF1-C62B-9647-A5F5-05AA571DC83F}" destId="{EE96450B-4508-2245-B2F0-D31B4D7DF154}" srcOrd="0" destOrd="0" parTransId="{97BD8CCA-4D55-A64D-B117-DE9D9160FE4F}" sibTransId="{74F5486D-DA21-4748-A973-29F0BF091C03}"/>
    <dgm:cxn modelId="{F81A2BB6-BB27-EE4C-B7DF-A21738DD1566}" srcId="{F4EA51E4-34F4-3C43-B67E-2C590E5F9293}" destId="{9C522FE9-DAC1-1B41-8D81-73999A8186F3}" srcOrd="0" destOrd="0" parTransId="{1C11C546-94F2-094F-B7C6-7FC8DFE53887}" sibTransId="{A97C72C2-2335-AA46-8D70-92318A28088D}"/>
    <dgm:cxn modelId="{32617A47-57AF-E247-BCBE-520CC8AE222B}" type="presOf" srcId="{F4EA51E4-34F4-3C43-B67E-2C590E5F9293}" destId="{E242AFC9-3B09-AE43-BBD3-3A899A49CFC8}" srcOrd="0" destOrd="0" presId="urn:microsoft.com/office/officeart/2005/8/layout/target3"/>
    <dgm:cxn modelId="{671474E9-A6F7-A74B-8E7A-737152C7F266}" type="presOf" srcId="{EE96450B-4508-2245-B2F0-D31B4D7DF154}" destId="{2722A32D-8AB7-9C4A-B69C-B69229389F94}" srcOrd="0" destOrd="0" presId="urn:microsoft.com/office/officeart/2005/8/layout/target3"/>
    <dgm:cxn modelId="{8ADD6519-6BAA-E54F-97F0-2861E89C3EFD}" srcId="{2AC8117A-7A9B-8E4A-A6BD-8F4C385E1F5E}" destId="{F4EA51E4-34F4-3C43-B67E-2C590E5F9293}" srcOrd="1" destOrd="0" parTransId="{76DF0F27-254A-6244-A6AC-38A7B6553E7A}" sibTransId="{F7150257-77BB-8443-9AD4-74C21E4B1C2E}"/>
    <dgm:cxn modelId="{5EA4002F-FF53-1B49-8B21-44D995975035}" type="presOf" srcId="{DE885BF1-C62B-9647-A5F5-05AA571DC83F}" destId="{5E938395-3190-4F47-86D3-B758DCEC533C}" srcOrd="1" destOrd="0" presId="urn:microsoft.com/office/officeart/2005/8/layout/target3"/>
    <dgm:cxn modelId="{FE96AE37-139A-E741-B79F-B2F0C8ED7D72}" type="presOf" srcId="{2221F5BD-2D88-0246-83BC-E76981716209}" destId="{2DD4C476-EB70-2C4A-B547-B1B329E04A2D}" srcOrd="0" destOrd="1" presId="urn:microsoft.com/office/officeart/2005/8/layout/target3"/>
    <dgm:cxn modelId="{37E1863D-B1E9-D044-9589-6C4AB18776AC}" srcId="{F4EA51E4-34F4-3C43-B67E-2C590E5F9293}" destId="{2221F5BD-2D88-0246-83BC-E76981716209}" srcOrd="1" destOrd="0" parTransId="{A1BE25F6-221B-9B4E-A49A-CE634575679F}" sibTransId="{D49CD535-0FBC-8941-AECD-D378D91E6E1D}"/>
    <dgm:cxn modelId="{D3BB8C38-B46E-D441-B9C7-CF181EA75A9C}" srcId="{DE885BF1-C62B-9647-A5F5-05AA571DC83F}" destId="{3202988A-5547-A645-906A-4730881C5F5F}" srcOrd="2" destOrd="0" parTransId="{7C760E80-0DB5-BC45-ADA1-9754B29B477E}" sibTransId="{E3E09B74-9581-C04B-B6D1-7BC7665E2439}"/>
    <dgm:cxn modelId="{3C36DAEC-C112-FF42-814A-454BC6F46C94}" type="presParOf" srcId="{671AB060-971F-4947-8F58-1929B1B77162}" destId="{85F1B584-3041-7A43-80E5-04BFAFAD1095}" srcOrd="0" destOrd="0" presId="urn:microsoft.com/office/officeart/2005/8/layout/target3"/>
    <dgm:cxn modelId="{691E4F54-0D31-F544-A546-FC0436E28A73}" type="presParOf" srcId="{671AB060-971F-4947-8F58-1929B1B77162}" destId="{6BBD3560-0762-B24A-812F-CFCBBDCA0805}" srcOrd="1" destOrd="0" presId="urn:microsoft.com/office/officeart/2005/8/layout/target3"/>
    <dgm:cxn modelId="{D0A632E3-CF01-8344-BBAF-59A86B5DFF28}" type="presParOf" srcId="{671AB060-971F-4947-8F58-1929B1B77162}" destId="{D5BBECE0-3DA2-0442-8321-4D98875253AA}" srcOrd="2" destOrd="0" presId="urn:microsoft.com/office/officeart/2005/8/layout/target3"/>
    <dgm:cxn modelId="{D11E4E8E-CF93-2841-87A5-7C6861FA252E}" type="presParOf" srcId="{671AB060-971F-4947-8F58-1929B1B77162}" destId="{D39C8376-1AFF-4048-8EFB-A6F9E69EAF3E}" srcOrd="3" destOrd="0" presId="urn:microsoft.com/office/officeart/2005/8/layout/target3"/>
    <dgm:cxn modelId="{27CBA70F-7F48-4F4F-B5F5-5F2629BB972B}" type="presParOf" srcId="{671AB060-971F-4947-8F58-1929B1B77162}" destId="{824DEA53-B5EF-424A-87E5-C44CD2B5D8C3}" srcOrd="4" destOrd="0" presId="urn:microsoft.com/office/officeart/2005/8/layout/target3"/>
    <dgm:cxn modelId="{5588D272-E489-F448-A565-A3F0ADFFE1AD}" type="presParOf" srcId="{671AB060-971F-4947-8F58-1929B1B77162}" destId="{E242AFC9-3B09-AE43-BBD3-3A899A49CFC8}" srcOrd="5" destOrd="0" presId="urn:microsoft.com/office/officeart/2005/8/layout/target3"/>
    <dgm:cxn modelId="{2C854445-503F-C840-9B37-65FA175661AE}" type="presParOf" srcId="{671AB060-971F-4947-8F58-1929B1B77162}" destId="{5E938395-3190-4F47-86D3-B758DCEC533C}" srcOrd="6" destOrd="0" presId="urn:microsoft.com/office/officeart/2005/8/layout/target3"/>
    <dgm:cxn modelId="{FE5886FA-764B-8B4E-A1E3-7117F217058D}" type="presParOf" srcId="{671AB060-971F-4947-8F58-1929B1B77162}" destId="{2722A32D-8AB7-9C4A-B69C-B69229389F94}" srcOrd="7" destOrd="0" presId="urn:microsoft.com/office/officeart/2005/8/layout/target3"/>
    <dgm:cxn modelId="{7C452A43-42DD-EA4A-BC24-62E1837B3840}" type="presParOf" srcId="{671AB060-971F-4947-8F58-1929B1B77162}" destId="{1A61FBA9-D8FF-4642-A872-EE8FD7EF3FFE}" srcOrd="8" destOrd="0" presId="urn:microsoft.com/office/officeart/2005/8/layout/target3"/>
    <dgm:cxn modelId="{B6FFD8D1-2BEB-4149-9FD0-9BF05AE4E48A}" type="presParOf" srcId="{671AB060-971F-4947-8F58-1929B1B77162}" destId="{2DD4C476-EB70-2C4A-B547-B1B329E04A2D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1B584-3041-7A43-80E5-04BFAFAD1095}">
      <dsp:nvSpPr>
        <dsp:cNvPr id="0" name=""/>
        <dsp:cNvSpPr/>
      </dsp:nvSpPr>
      <dsp:spPr>
        <a:xfrm>
          <a:off x="0" y="0"/>
          <a:ext cx="2523918" cy="252391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BBECE0-3DA2-0442-8321-4D98875253AA}">
      <dsp:nvSpPr>
        <dsp:cNvPr id="0" name=""/>
        <dsp:cNvSpPr/>
      </dsp:nvSpPr>
      <dsp:spPr>
        <a:xfrm>
          <a:off x="1249179" y="0"/>
          <a:ext cx="7386916" cy="2523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latin typeface="Bell MT"/>
              <a:cs typeface="Bell MT"/>
            </a:rPr>
            <a:t>Driver Age</a:t>
          </a:r>
          <a:endParaRPr lang="en-US" sz="5300" kern="1200" dirty="0">
            <a:latin typeface="Bell MT"/>
            <a:cs typeface="Bell MT"/>
          </a:endParaRPr>
        </a:p>
      </dsp:txBody>
      <dsp:txXfrm>
        <a:off x="1249179" y="0"/>
        <a:ext cx="3693458" cy="1198861"/>
      </dsp:txXfrm>
    </dsp:sp>
    <dsp:sp modelId="{824DEA53-B5EF-424A-87E5-C44CD2B5D8C3}">
      <dsp:nvSpPr>
        <dsp:cNvPr id="0" name=""/>
        <dsp:cNvSpPr/>
      </dsp:nvSpPr>
      <dsp:spPr>
        <a:xfrm>
          <a:off x="650312" y="1198861"/>
          <a:ext cx="1198861" cy="119886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42AFC9-3B09-AE43-BBD3-3A899A49CFC8}">
      <dsp:nvSpPr>
        <dsp:cNvPr id="0" name=""/>
        <dsp:cNvSpPr/>
      </dsp:nvSpPr>
      <dsp:spPr>
        <a:xfrm>
          <a:off x="1249105" y="1191080"/>
          <a:ext cx="7386916" cy="11988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latin typeface="Bell MT"/>
              <a:cs typeface="Bell MT"/>
            </a:rPr>
            <a:t>Vehicle Age</a:t>
          </a:r>
          <a:endParaRPr lang="en-US" sz="5300" kern="1200" dirty="0">
            <a:latin typeface="Bell MT"/>
            <a:cs typeface="Bell MT"/>
          </a:endParaRPr>
        </a:p>
      </dsp:txBody>
      <dsp:txXfrm>
        <a:off x="1249105" y="1191080"/>
        <a:ext cx="3693458" cy="1198861"/>
      </dsp:txXfrm>
    </dsp:sp>
    <dsp:sp modelId="{2722A32D-8AB7-9C4A-B69C-B69229389F94}">
      <dsp:nvSpPr>
        <dsp:cNvPr id="0" name=""/>
        <dsp:cNvSpPr/>
      </dsp:nvSpPr>
      <dsp:spPr>
        <a:xfrm>
          <a:off x="4955417" y="0"/>
          <a:ext cx="3693458" cy="119886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Bell MT"/>
              <a:cs typeface="Bell MT"/>
            </a:rPr>
            <a:t>18 yr ~ 11,000</a:t>
          </a:r>
          <a:endParaRPr lang="en-US" sz="2200" kern="1200" dirty="0">
            <a:latin typeface="Bell MT"/>
            <a:cs typeface="Bell M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Bell MT"/>
              <a:cs typeface="Bell MT"/>
            </a:rPr>
            <a:t>48 yr ~ 13,000</a:t>
          </a:r>
          <a:endParaRPr lang="en-US" sz="2200" kern="1200" dirty="0">
            <a:latin typeface="Bell MT"/>
            <a:cs typeface="Bell M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Bell MT"/>
              <a:cs typeface="Bell MT"/>
            </a:rPr>
            <a:t>70 yr ~   9,000</a:t>
          </a:r>
          <a:endParaRPr lang="en-US" sz="2200" kern="1200" dirty="0">
            <a:latin typeface="Bell MT"/>
            <a:cs typeface="Bell MT"/>
          </a:endParaRPr>
        </a:p>
      </dsp:txBody>
      <dsp:txXfrm>
        <a:off x="4955417" y="0"/>
        <a:ext cx="3693458" cy="1198861"/>
      </dsp:txXfrm>
    </dsp:sp>
    <dsp:sp modelId="{2DD4C476-EB70-2C4A-B547-B1B329E04A2D}">
      <dsp:nvSpPr>
        <dsp:cNvPr id="0" name=""/>
        <dsp:cNvSpPr/>
      </dsp:nvSpPr>
      <dsp:spPr>
        <a:xfrm>
          <a:off x="4955417" y="1198861"/>
          <a:ext cx="3693458" cy="119886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Bell MT"/>
              <a:cs typeface="Bell MT"/>
            </a:rPr>
            <a:t>New  ~ 14,000</a:t>
          </a:r>
          <a:endParaRPr lang="en-US" sz="2200" kern="1200" dirty="0">
            <a:latin typeface="Bell MT"/>
            <a:cs typeface="Bell M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Bell MT"/>
              <a:cs typeface="Bell MT"/>
            </a:rPr>
            <a:t>Old    ~   8,000</a:t>
          </a:r>
          <a:endParaRPr lang="en-US" sz="2200" kern="1200" dirty="0">
            <a:latin typeface="Bell MT"/>
            <a:cs typeface="Bell MT"/>
          </a:endParaRPr>
        </a:p>
      </dsp:txBody>
      <dsp:txXfrm>
        <a:off x="4955417" y="1198861"/>
        <a:ext cx="3693458" cy="1198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1B584-3041-7A43-80E5-04BFAFAD1095}">
      <dsp:nvSpPr>
        <dsp:cNvPr id="0" name=""/>
        <dsp:cNvSpPr/>
      </dsp:nvSpPr>
      <dsp:spPr>
        <a:xfrm>
          <a:off x="0" y="0"/>
          <a:ext cx="2523918" cy="252391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BBECE0-3DA2-0442-8321-4D98875253AA}">
      <dsp:nvSpPr>
        <dsp:cNvPr id="0" name=""/>
        <dsp:cNvSpPr/>
      </dsp:nvSpPr>
      <dsp:spPr>
        <a:xfrm>
          <a:off x="1249179" y="0"/>
          <a:ext cx="7386916" cy="2523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latin typeface="Bell MT"/>
              <a:cs typeface="Bell MT"/>
            </a:rPr>
            <a:t>Driver Age</a:t>
          </a:r>
          <a:endParaRPr lang="en-US" sz="5300" kern="1200" dirty="0">
            <a:latin typeface="Bell MT"/>
            <a:cs typeface="Bell MT"/>
          </a:endParaRPr>
        </a:p>
      </dsp:txBody>
      <dsp:txXfrm>
        <a:off x="1249179" y="0"/>
        <a:ext cx="3693458" cy="1198861"/>
      </dsp:txXfrm>
    </dsp:sp>
    <dsp:sp modelId="{824DEA53-B5EF-424A-87E5-C44CD2B5D8C3}">
      <dsp:nvSpPr>
        <dsp:cNvPr id="0" name=""/>
        <dsp:cNvSpPr/>
      </dsp:nvSpPr>
      <dsp:spPr>
        <a:xfrm>
          <a:off x="650312" y="1198861"/>
          <a:ext cx="1198861" cy="119886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42AFC9-3B09-AE43-BBD3-3A899A49CFC8}">
      <dsp:nvSpPr>
        <dsp:cNvPr id="0" name=""/>
        <dsp:cNvSpPr/>
      </dsp:nvSpPr>
      <dsp:spPr>
        <a:xfrm>
          <a:off x="1249105" y="1191080"/>
          <a:ext cx="7386916" cy="11988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>
              <a:latin typeface="Bell MT"/>
              <a:cs typeface="Bell MT"/>
            </a:rPr>
            <a:t>Vehicle Age</a:t>
          </a:r>
          <a:endParaRPr lang="en-US" sz="5300" kern="1200" dirty="0">
            <a:latin typeface="Bell MT"/>
            <a:cs typeface="Bell MT"/>
          </a:endParaRPr>
        </a:p>
      </dsp:txBody>
      <dsp:txXfrm>
        <a:off x="1249105" y="1191080"/>
        <a:ext cx="3693458" cy="1198861"/>
      </dsp:txXfrm>
    </dsp:sp>
    <dsp:sp modelId="{2722A32D-8AB7-9C4A-B69C-B69229389F94}">
      <dsp:nvSpPr>
        <dsp:cNvPr id="0" name=""/>
        <dsp:cNvSpPr/>
      </dsp:nvSpPr>
      <dsp:spPr>
        <a:xfrm>
          <a:off x="4955417" y="0"/>
          <a:ext cx="3693458" cy="119886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Bell MT"/>
              <a:cs typeface="Bell MT"/>
            </a:rPr>
            <a:t>18 yr ~ 11,000</a:t>
          </a:r>
          <a:endParaRPr lang="en-US" sz="2200" kern="1200" dirty="0">
            <a:latin typeface="Bell MT"/>
            <a:cs typeface="Bell M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Bell MT"/>
              <a:cs typeface="Bell MT"/>
            </a:rPr>
            <a:t>48 yr ~ 13,000</a:t>
          </a:r>
          <a:endParaRPr lang="en-US" sz="2200" kern="1200" dirty="0">
            <a:latin typeface="Bell MT"/>
            <a:cs typeface="Bell M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Bell MT"/>
              <a:cs typeface="Bell MT"/>
            </a:rPr>
            <a:t>70 yr ~   9,000</a:t>
          </a:r>
          <a:endParaRPr lang="en-US" sz="2200" kern="1200" dirty="0">
            <a:latin typeface="Bell MT"/>
            <a:cs typeface="Bell MT"/>
          </a:endParaRPr>
        </a:p>
      </dsp:txBody>
      <dsp:txXfrm>
        <a:off x="4955417" y="0"/>
        <a:ext cx="3693458" cy="1198861"/>
      </dsp:txXfrm>
    </dsp:sp>
    <dsp:sp modelId="{2DD4C476-EB70-2C4A-B547-B1B329E04A2D}">
      <dsp:nvSpPr>
        <dsp:cNvPr id="0" name=""/>
        <dsp:cNvSpPr/>
      </dsp:nvSpPr>
      <dsp:spPr>
        <a:xfrm>
          <a:off x="4955417" y="1198861"/>
          <a:ext cx="3693458" cy="119886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Bell MT"/>
              <a:cs typeface="Bell MT"/>
            </a:rPr>
            <a:t>New  ~ 14,000</a:t>
          </a:r>
          <a:endParaRPr lang="en-US" sz="2200" kern="1200" dirty="0">
            <a:latin typeface="Bell MT"/>
            <a:cs typeface="Bell M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Bell MT"/>
              <a:cs typeface="Bell MT"/>
            </a:rPr>
            <a:t>Old    ~   8,000</a:t>
          </a:r>
          <a:endParaRPr lang="en-US" sz="2200" kern="1200" dirty="0">
            <a:latin typeface="Bell MT"/>
            <a:cs typeface="Bell MT"/>
          </a:endParaRPr>
        </a:p>
      </dsp:txBody>
      <dsp:txXfrm>
        <a:off x="4955417" y="1198861"/>
        <a:ext cx="3693458" cy="119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E4372-DE94-054E-97DA-A553D5CE20B8}" type="datetimeFigureOut">
              <a:rPr lang="en-US" smtClean="0"/>
              <a:t>10/9/14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313DF-2A49-2946-87DA-8DDC997825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75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38910-450B-FF4E-9D09-545DE92B92E1}" type="datetimeFigureOut">
              <a:rPr lang="en-US" smtClean="0"/>
              <a:t>10/9/14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E71D1-FE30-0045-A52F-5906A41287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697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E71D1-FE30-0045-A52F-5906A412872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3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FC57-E6B8-D440-A71D-AF991FF521A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8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FC57-E6B8-D440-A71D-AF991FF521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3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FC57-E6B8-D440-A71D-AF991FF521A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3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FC57-E6B8-D440-A71D-AF991FF521A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1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FC57-E6B8-D440-A71D-AF991FF521A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64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True mileage overcomes the current issues by a combination of improved technology and analytics that make driving based rating viable for wide-spread on-going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E71D1-FE30-0045-A52F-5906A412872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8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87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75" y="1766877"/>
            <a:ext cx="8229600" cy="4359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A708-835D-2041-9305-D5DE8480DCF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09" y="6264258"/>
            <a:ext cx="1141928" cy="4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6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A708-835D-2041-9305-D5DE8480DCF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09" y="6264258"/>
            <a:ext cx="1141928" cy="4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04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A708-835D-2041-9305-D5DE8480DCF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609" y="6264258"/>
            <a:ext cx="1141928" cy="4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A708-835D-2041-9305-D5DE8480D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1155700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FC61A708-835D-2041-9305-D5DE8480DC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6027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27605" y="1745711"/>
            <a:ext cx="8229600" cy="4380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alphaModFix amt="39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"/>
            <a:ext cx="9144001" cy="457198"/>
          </a:xfrm>
          <a:prstGeom prst="rect">
            <a:avLst/>
          </a:prstGeom>
          <a:effectLst>
            <a:reflection stA="74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221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ell MT"/>
          <a:ea typeface="+mj-ea"/>
          <a:cs typeface="Bell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Bell MT"/>
          <a:ea typeface="+mn-ea"/>
          <a:cs typeface="Bell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Bell MT"/>
          <a:ea typeface="+mn-ea"/>
          <a:cs typeface="Bell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Bell MT"/>
          <a:ea typeface="+mn-ea"/>
          <a:cs typeface="Bell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Bell MT"/>
          <a:ea typeface="+mn-ea"/>
          <a:cs typeface="Bell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Bell MT"/>
          <a:ea typeface="+mn-ea"/>
          <a:cs typeface="Bel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6.emf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7.emf"/><Relationship Id="rId8" Type="http://schemas.openxmlformats.org/officeDocument/2006/relationships/package" Target="../embeddings/Microsoft_Word_Document3.docx"/><Relationship Id="rId9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5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569" y="5308600"/>
            <a:ext cx="2654585" cy="1062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09767" y="2288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1300" y="3073251"/>
            <a:ext cx="873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/>
                <a:cs typeface="Bell MT"/>
              </a:rPr>
              <a:t>Technology &amp; Analytics for Usage-Based Auto Insurance</a:t>
            </a:r>
          </a:p>
          <a:p>
            <a:endParaRPr lang="en-US" sz="8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Bell MT"/>
              <a:cs typeface="Bell MT"/>
            </a:endParaRPr>
          </a:p>
          <a:p>
            <a:pPr algn="ctr"/>
            <a:r>
              <a:rPr lang="en-US" sz="3200" dirty="0">
                <a:latin typeface="Bell MT"/>
                <a:cs typeface="Bell MT"/>
              </a:rPr>
              <a:t>M</a:t>
            </a:r>
            <a:r>
              <a:rPr lang="en-US" sz="3200" smtClean="0">
                <a:latin typeface="Bell MT"/>
                <a:cs typeface="Bell MT"/>
              </a:rPr>
              <a:t>ileage </a:t>
            </a:r>
            <a:r>
              <a:rPr lang="en-US" sz="3200" dirty="0" smtClean="0">
                <a:latin typeface="Bell MT"/>
                <a:cs typeface="Bell MT"/>
              </a:rPr>
              <a:t>Discount Analytics</a:t>
            </a:r>
            <a:endParaRPr lang="en-US" sz="800" dirty="0">
              <a:latin typeface="Bell MT"/>
              <a:cs typeface="Bell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100" y="5884865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ell MT"/>
                <a:cs typeface="Bell MT"/>
              </a:rPr>
              <a:t>Daniel Hernández-Stumpfhauser PhD</a:t>
            </a:r>
          </a:p>
          <a:p>
            <a:r>
              <a:rPr lang="en-US" dirty="0" smtClean="0">
                <a:latin typeface="Bell MT"/>
                <a:cs typeface="Bell MT"/>
              </a:rPr>
              <a:t>Lead Statistician | True Mileage, Inc. </a:t>
            </a:r>
            <a:r>
              <a:rPr lang="en-US" dirty="0">
                <a:solidFill>
                  <a:srgbClr val="595959"/>
                </a:solidFill>
                <a:latin typeface="Bell MT"/>
                <a:cs typeface="Bell MT"/>
              </a:rPr>
              <a:t>	   	       	                              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100" y="5032358"/>
            <a:ext cx="40513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ell MT"/>
                <a:cs typeface="Bell MT"/>
              </a:rPr>
              <a:t>Ryan N. Morrison</a:t>
            </a:r>
          </a:p>
          <a:p>
            <a:r>
              <a:rPr lang="en-US" dirty="0" smtClean="0">
                <a:latin typeface="Bell MT"/>
                <a:cs typeface="Bell MT"/>
              </a:rPr>
              <a:t>CEO | True Mileage, Inc. </a:t>
            </a:r>
            <a:r>
              <a:rPr lang="en-US" dirty="0">
                <a:solidFill>
                  <a:srgbClr val="595959"/>
                </a:solidFill>
                <a:latin typeface="Bell MT"/>
                <a:cs typeface="Bell MT"/>
              </a:rPr>
              <a:t>	   	       	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1613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05271"/>
              </p:ext>
            </p:extLst>
          </p:nvPr>
        </p:nvGraphicFramePr>
        <p:xfrm>
          <a:off x="-500063" y="4083050"/>
          <a:ext cx="1169511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5" name="Document" r:id="rId4" imgW="5943600" imgH="546100" progId="Word.Document.12">
                  <p:embed/>
                </p:oleObj>
              </mc:Choice>
              <mc:Fallback>
                <p:oleObj name="Document" r:id="rId4" imgW="5943600" imgH="54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0063" y="4083050"/>
                        <a:ext cx="11695113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340A-E5C3-B94B-885E-B7A390A1DC20}" type="slidenum">
              <a:t>10</a:t>
            </a:fld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708194"/>
              </p:ext>
            </p:extLst>
          </p:nvPr>
        </p:nvGraphicFramePr>
        <p:xfrm>
          <a:off x="-1608138" y="2733675"/>
          <a:ext cx="119491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6" name="Document" r:id="rId6" imgW="5943600" imgH="381000" progId="Word.Document.12">
                  <p:embed/>
                </p:oleObj>
              </mc:Choice>
              <mc:Fallback>
                <p:oleObj name="Document" r:id="rId6" imgW="59436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608138" y="2733675"/>
                        <a:ext cx="119491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254000" y="1955801"/>
            <a:ext cx="8966200" cy="90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 </a:t>
            </a:r>
            <a:r>
              <a:rPr lang="en-US" sz="2800" dirty="0" smtClean="0">
                <a:latin typeface="Bell MT"/>
                <a:cs typeface="Bell MT"/>
              </a:rPr>
              <a:t>reduce double discounts risk use:</a:t>
            </a:r>
            <a:endParaRPr lang="en-US" sz="2400" dirty="0" smtClean="0">
              <a:latin typeface="Bell MT"/>
              <a:cs typeface="Bell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500" y="4041199"/>
            <a:ext cx="289818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Bell MT"/>
                <a:cs typeface="Bell MT"/>
              </a:rPr>
              <a:t>Example 1: </a:t>
            </a:r>
          </a:p>
          <a:p>
            <a:r>
              <a:rPr lang="en-US" dirty="0" smtClean="0">
                <a:latin typeface="Bell MT"/>
                <a:cs typeface="Bell MT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Bell MT"/>
                <a:cs typeface="Bell MT"/>
              </a:rPr>
              <a:t>new car and mid-age driver</a:t>
            </a:r>
            <a:r>
              <a:rPr lang="en-US" dirty="0" smtClean="0">
                <a:latin typeface="Bell MT"/>
                <a:cs typeface="Bell MT"/>
              </a:rPr>
              <a:t>)</a:t>
            </a:r>
          </a:p>
          <a:p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932417"/>
              </p:ext>
            </p:extLst>
          </p:nvPr>
        </p:nvGraphicFramePr>
        <p:xfrm>
          <a:off x="-575707" y="5184199"/>
          <a:ext cx="1169511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7" name="Document" r:id="rId8" imgW="5943600" imgH="368300" progId="Word.Document.12">
                  <p:embed/>
                </p:oleObj>
              </mc:Choice>
              <mc:Fallback>
                <p:oleObj name="Document" r:id="rId8" imgW="5943600" imgH="36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575707" y="5184199"/>
                        <a:ext cx="11695113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44500" y="5082599"/>
            <a:ext cx="258902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Bell MT"/>
                <a:cs typeface="Bell MT"/>
              </a:rPr>
              <a:t>Example 2:</a:t>
            </a:r>
          </a:p>
          <a:p>
            <a:r>
              <a:rPr lang="en-US" dirty="0" smtClean="0">
                <a:latin typeface="Bell MT"/>
                <a:cs typeface="Bell MT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Bell MT"/>
                <a:cs typeface="Bell MT"/>
              </a:rPr>
              <a:t>older car or older driver</a:t>
            </a:r>
            <a:r>
              <a:rPr lang="en-US" dirty="0" smtClean="0">
                <a:latin typeface="Bell MT"/>
                <a:cs typeface="Bell MT"/>
              </a:rPr>
              <a:t>)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71477"/>
            <a:ext cx="8229600" cy="1143000"/>
          </a:xfrm>
        </p:spPr>
        <p:txBody>
          <a:bodyPr/>
          <a:lstStyle/>
          <a:p>
            <a:r>
              <a:rPr lang="en-US" dirty="0" smtClean="0"/>
              <a:t> Mileage Discount Analytics</a:t>
            </a:r>
            <a:r>
              <a:rPr lang="en-US" sz="1400" dirty="0" smtClean="0"/>
              <a:t> 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472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7841" t="-6474" r="-7841" b="6474"/>
          <a:stretch/>
        </p:blipFill>
        <p:spPr>
          <a:xfrm>
            <a:off x="658368" y="1719072"/>
            <a:ext cx="9370176" cy="42454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664728" y="3571965"/>
            <a:ext cx="1844676" cy="52322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 defTabSz="914400"/>
            <a:r>
              <a:rPr lang="en-US" sz="2800" dirty="0" smtClean="0">
                <a:solidFill>
                  <a:srgbClr val="0000FF"/>
                </a:solidFill>
                <a:latin typeface="Bell MT"/>
                <a:cs typeface="Bell MT"/>
              </a:rPr>
              <a:t>Driver Age</a:t>
            </a:r>
            <a:endParaRPr lang="en-US" sz="2800" dirty="0">
              <a:solidFill>
                <a:srgbClr val="0000FF"/>
              </a:solidFill>
              <a:latin typeface="Bell MT"/>
              <a:cs typeface="Bell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4680" y="5964511"/>
            <a:ext cx="1928733" cy="52322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defTabSz="914400"/>
            <a:r>
              <a:rPr lang="en-US" sz="2800" dirty="0" smtClean="0">
                <a:solidFill>
                  <a:srgbClr val="0000FF"/>
                </a:solidFill>
                <a:latin typeface="Bell MT"/>
                <a:cs typeface="Bell MT"/>
              </a:rPr>
              <a:t>Vehicle Age</a:t>
            </a:r>
            <a:endParaRPr lang="en-US" sz="2800" dirty="0">
              <a:solidFill>
                <a:srgbClr val="0000FF"/>
              </a:solidFill>
              <a:latin typeface="Bell MT"/>
              <a:cs typeface="Bell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340A-E5C3-B94B-885E-B7A390A1DC20}" type="slidenum"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68400" y="1892094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ll MT"/>
                <a:cs typeface="Bell MT"/>
              </a:rPr>
              <a:t>Rating Mileage Table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88616"/>
              </p:ext>
            </p:extLst>
          </p:nvPr>
        </p:nvGraphicFramePr>
        <p:xfrm>
          <a:off x="1511300" y="4781550"/>
          <a:ext cx="101600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" name="Document" r:id="rId5" imgW="5943600" imgH="381000" progId="Word.Document.12">
                  <p:embed/>
                </p:oleObj>
              </mc:Choice>
              <mc:Fallback>
                <p:oleObj name="Document" r:id="rId5" imgW="59436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1300" y="4781550"/>
                        <a:ext cx="10160000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4855" y="6572646"/>
            <a:ext cx="6612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FF"/>
                </a:solidFill>
              </a:rPr>
              <a:t>State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adjustments to the national rating mileage table also recommended and available.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71477"/>
            <a:ext cx="8229600" cy="1143000"/>
          </a:xfrm>
        </p:spPr>
        <p:txBody>
          <a:bodyPr/>
          <a:lstStyle/>
          <a:p>
            <a:r>
              <a:rPr lang="en-US" dirty="0" smtClean="0"/>
              <a:t> Mileage Discount Analytics</a:t>
            </a:r>
            <a:r>
              <a:rPr lang="en-US" sz="1400" dirty="0" smtClean="0"/>
              <a:t> 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56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-267018" y="471477"/>
            <a:ext cx="9698894" cy="1143000"/>
          </a:xfrm>
        </p:spPr>
        <p:txBody>
          <a:bodyPr>
            <a:noAutofit/>
          </a:bodyPr>
          <a:lstStyle/>
          <a:p>
            <a:r>
              <a:rPr lang="en-US" sz="4000" dirty="0"/>
              <a:t> Mileage Discount Analytics</a:t>
            </a:r>
            <a:r>
              <a:rPr lang="en-US" sz="1200" dirty="0"/>
              <a:t> TM</a:t>
            </a:r>
            <a:endParaRPr lang="en-US" sz="4000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61A708-835D-2041-9305-D5DE8480DCFB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74668" y="2455616"/>
            <a:ext cx="40513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ell MT"/>
                <a:cs typeface="Bell MT"/>
              </a:rPr>
              <a:t>Ryan N. Morrison</a:t>
            </a:r>
          </a:p>
          <a:p>
            <a:r>
              <a:rPr lang="en-US" dirty="0" smtClean="0">
                <a:latin typeface="Bell MT"/>
                <a:cs typeface="Bell MT"/>
              </a:rPr>
              <a:t>CEO | True Mileage, Inc. </a:t>
            </a:r>
            <a:r>
              <a:rPr lang="en-US" dirty="0">
                <a:solidFill>
                  <a:srgbClr val="595959"/>
                </a:solidFill>
                <a:latin typeface="Bell MT"/>
                <a:cs typeface="Bell MT"/>
              </a:rPr>
              <a:t>	   	       	                                               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72" y="2078558"/>
            <a:ext cx="2349802" cy="2479041"/>
          </a:xfrm>
          <a:prstGeom prst="rect">
            <a:avLst/>
          </a:prstGeom>
        </p:spPr>
      </p:pic>
      <p:sp>
        <p:nvSpPr>
          <p:cNvPr id="15" name="Title 8"/>
          <p:cNvSpPr txBox="1">
            <a:spLocks/>
          </p:cNvSpPr>
          <p:nvPr/>
        </p:nvSpPr>
        <p:spPr>
          <a:xfrm>
            <a:off x="-190818" y="4775076"/>
            <a:ext cx="96988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ll MT"/>
                <a:ea typeface="+mj-ea"/>
                <a:cs typeface="Bell MT"/>
              </a:defRPr>
            </a:lvl1pPr>
          </a:lstStyle>
          <a:p>
            <a:r>
              <a:rPr lang="en-US" sz="3200" dirty="0" smtClean="0"/>
              <a:t>Visit True Mileage at Booth #1</a:t>
            </a:r>
          </a:p>
          <a:p>
            <a:r>
              <a:rPr lang="en-US" sz="2400" dirty="0" smtClean="0">
                <a:solidFill>
                  <a:srgbClr val="7F7F7F"/>
                </a:solidFill>
              </a:rPr>
              <a:t>Insurance Telematics USA, Chicago, Sept 3-4, 2014</a:t>
            </a:r>
          </a:p>
        </p:txBody>
      </p:sp>
      <p:sp>
        <p:nvSpPr>
          <p:cNvPr id="9" name="Rectangle 8"/>
          <p:cNvSpPr/>
          <p:nvPr/>
        </p:nvSpPr>
        <p:spPr>
          <a:xfrm>
            <a:off x="974668" y="3409723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ell MT"/>
                <a:cs typeface="Bell MT"/>
              </a:rPr>
              <a:t>Daniel Hernández-Stumpfhauser PhD</a:t>
            </a:r>
          </a:p>
          <a:p>
            <a:r>
              <a:rPr lang="en-US" dirty="0" smtClean="0">
                <a:latin typeface="Bell MT"/>
                <a:cs typeface="Bell MT"/>
              </a:rPr>
              <a:t>Lead Statistician | True Mileage, Inc. </a:t>
            </a:r>
            <a:r>
              <a:rPr lang="en-US" dirty="0">
                <a:solidFill>
                  <a:srgbClr val="595959"/>
                </a:solidFill>
                <a:latin typeface="Bell MT"/>
                <a:cs typeface="Bell MT"/>
              </a:rPr>
              <a:t>	   	       	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037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340A-E5C3-B94B-885E-B7A390A1DC20}" type="slidenum"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641459" y="41689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530099"/>
              </p:ext>
            </p:extLst>
          </p:nvPr>
        </p:nvGraphicFramePr>
        <p:xfrm>
          <a:off x="1524000" y="2314797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Bell MT"/>
                          <a:cs typeface="Bell MT"/>
                        </a:rPr>
                        <a:t>Mileage Up</a:t>
                      </a:r>
                      <a:r>
                        <a:rPr lang="en-US" sz="2400" b="0" baseline="0" dirty="0" smtClean="0">
                          <a:latin typeface="Bell MT"/>
                          <a:cs typeface="Bell MT"/>
                        </a:rPr>
                        <a:t> To </a:t>
                      </a:r>
                      <a:endParaRPr lang="en-US" sz="2400" b="0" dirty="0">
                        <a:latin typeface="Bell MT"/>
                        <a:cs typeface="Bell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Bell MT"/>
                          <a:cs typeface="Bell MT"/>
                        </a:rPr>
                        <a:t>Discount</a:t>
                      </a:r>
                      <a:endParaRPr lang="en-US" sz="2400" b="0" dirty="0">
                        <a:latin typeface="Bell MT"/>
                        <a:cs typeface="Bell 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ell MT"/>
                          <a:cs typeface="Bell MT"/>
                        </a:rPr>
                        <a:t>  2,500</a:t>
                      </a:r>
                      <a:endParaRPr lang="en-US" sz="2400" dirty="0">
                        <a:latin typeface="Bell MT"/>
                        <a:cs typeface="Bell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ell MT"/>
                          <a:cs typeface="Bell MT"/>
                        </a:rPr>
                        <a:t>54%</a:t>
                      </a:r>
                      <a:endParaRPr lang="en-US" sz="2400" dirty="0">
                        <a:latin typeface="Bell MT"/>
                        <a:cs typeface="Bell 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ell MT"/>
                          <a:cs typeface="Bell MT"/>
                        </a:rPr>
                        <a:t>  5,000</a:t>
                      </a:r>
                      <a:endParaRPr lang="en-US" sz="2400" dirty="0">
                        <a:latin typeface="Bell MT"/>
                        <a:cs typeface="Bell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ell MT"/>
                          <a:cs typeface="Bell MT"/>
                        </a:rPr>
                        <a:t>39%</a:t>
                      </a:r>
                      <a:endParaRPr lang="en-US" sz="2400" dirty="0">
                        <a:latin typeface="Bell MT"/>
                        <a:cs typeface="Bell 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ell MT"/>
                          <a:cs typeface="Bell MT"/>
                        </a:rPr>
                        <a:t>  7,500</a:t>
                      </a:r>
                      <a:endParaRPr lang="en-US" sz="2400" dirty="0">
                        <a:latin typeface="Bell MT"/>
                        <a:cs typeface="Bell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ell MT"/>
                          <a:cs typeface="Bell MT"/>
                        </a:rPr>
                        <a:t>34%</a:t>
                      </a:r>
                      <a:endParaRPr lang="en-US" sz="2400" dirty="0">
                        <a:latin typeface="Bell MT"/>
                        <a:cs typeface="Bell 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Bell MT"/>
                          <a:cs typeface="Bell MT"/>
                        </a:rPr>
                        <a:t>10,000</a:t>
                      </a:r>
                      <a:endParaRPr lang="en-US" sz="2400" dirty="0">
                        <a:solidFill>
                          <a:srgbClr val="0000FF"/>
                        </a:solidFill>
                        <a:latin typeface="Bell MT"/>
                        <a:cs typeface="Bell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Bell MT"/>
                          <a:cs typeface="Bell MT"/>
                        </a:rPr>
                        <a:t>26%</a:t>
                      </a:r>
                      <a:endParaRPr lang="en-US" sz="2400" dirty="0">
                        <a:solidFill>
                          <a:srgbClr val="0000FF"/>
                        </a:solidFill>
                        <a:latin typeface="Bell MT"/>
                        <a:cs typeface="Bell 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ell MT"/>
                          <a:cs typeface="Bell MT"/>
                        </a:rPr>
                        <a:t>12,500</a:t>
                      </a:r>
                      <a:endParaRPr lang="en-US" sz="2400" dirty="0">
                        <a:latin typeface="Bell MT"/>
                        <a:cs typeface="Bell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ell MT"/>
                          <a:cs typeface="Bell MT"/>
                        </a:rPr>
                        <a:t>18%</a:t>
                      </a:r>
                      <a:endParaRPr lang="en-US" sz="2400" dirty="0">
                        <a:latin typeface="Bell MT"/>
                        <a:cs typeface="Bell 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ell MT"/>
                          <a:cs typeface="Bell MT"/>
                        </a:rPr>
                        <a:t>15,000</a:t>
                      </a:r>
                      <a:endParaRPr lang="en-US" sz="2400" dirty="0">
                        <a:latin typeface="Bell MT"/>
                        <a:cs typeface="Bell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ell MT"/>
                          <a:cs typeface="Bell MT"/>
                        </a:rPr>
                        <a:t>13%</a:t>
                      </a:r>
                      <a:endParaRPr lang="en-US" sz="2400" dirty="0">
                        <a:latin typeface="Bell MT"/>
                        <a:cs typeface="Bell M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ell MT"/>
                          <a:cs typeface="Bell MT"/>
                        </a:rPr>
                        <a:t>   15,000 +</a:t>
                      </a:r>
                      <a:endParaRPr lang="en-US" sz="2400" dirty="0">
                        <a:latin typeface="Bell MT"/>
                        <a:cs typeface="Bell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ell MT"/>
                          <a:cs typeface="Bell MT"/>
                        </a:rPr>
                        <a:t>7%</a:t>
                      </a:r>
                      <a:endParaRPr lang="en-US" sz="2400" dirty="0">
                        <a:latin typeface="Bell MT"/>
                        <a:cs typeface="Bell M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346200" y="1616054"/>
            <a:ext cx="6517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  <a:latin typeface="Bell MT"/>
                <a:cs typeface="Bell MT"/>
              </a:rPr>
              <a:t>Typical on-going verified mileage discounts today:</a:t>
            </a:r>
            <a:endParaRPr lang="en-US" sz="2400" dirty="0">
              <a:solidFill>
                <a:srgbClr val="7F7F7F"/>
              </a:solidFill>
              <a:latin typeface="Bell MT"/>
              <a:cs typeface="Bell MT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60837" y="4168997"/>
            <a:ext cx="4459063" cy="44320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Bell MT"/>
              <a:cs typeface="Bell M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71477"/>
            <a:ext cx="8229600" cy="1143000"/>
          </a:xfrm>
        </p:spPr>
        <p:txBody>
          <a:bodyPr/>
          <a:lstStyle/>
          <a:p>
            <a:r>
              <a:rPr lang="en-US" dirty="0" smtClean="0"/>
              <a:t> Mileage Discount Analytics</a:t>
            </a:r>
            <a:r>
              <a:rPr lang="en-US" sz="1400" dirty="0" smtClean="0"/>
              <a:t> TM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439001" y="6196310"/>
            <a:ext cx="6782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ll MT"/>
                <a:cs typeface="Bell MT"/>
              </a:rPr>
              <a:t>Discounts apply regardless of other rating variables.</a:t>
            </a:r>
            <a:endParaRPr lang="en-US" sz="2400" dirty="0">
              <a:solidFill>
                <a:srgbClr val="0000FF"/>
              </a:solidFill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16034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9400" y="2122477"/>
            <a:ext cx="8864599" cy="4359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Rating variables with the strongest mileage relationship?</a:t>
            </a:r>
          </a:p>
          <a:p>
            <a:pPr marL="0" indent="0">
              <a:buNone/>
            </a:pPr>
            <a:endParaRPr lang="en-US" sz="12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dirty="0" smtClean="0"/>
              <a:t>		- Driver Age					- Driver Gender</a:t>
            </a:r>
          </a:p>
          <a:p>
            <a:pPr marL="0" indent="0">
              <a:buNone/>
            </a:pPr>
            <a:r>
              <a:rPr lang="en-US" dirty="0" smtClean="0"/>
              <a:t>		- Urban vs. Rural			- Drivers/Vehicles</a:t>
            </a:r>
          </a:p>
          <a:p>
            <a:pPr marL="0" indent="0">
              <a:buNone/>
            </a:pPr>
            <a:r>
              <a:rPr lang="en-US" dirty="0" smtClean="0"/>
              <a:t>		- Vehicle Type				- Vehicle Age</a:t>
            </a:r>
          </a:p>
          <a:p>
            <a:pPr marL="0" indent="0">
              <a:buNone/>
            </a:pPr>
            <a:endParaRPr lang="en-US" sz="24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Bell MT"/>
              <a:cs typeface="Bell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340A-E5C3-B94B-885E-B7A390A1DC20}" type="slidenum"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641459" y="41689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1477"/>
            <a:ext cx="8229600" cy="1143000"/>
          </a:xfrm>
        </p:spPr>
        <p:txBody>
          <a:bodyPr/>
          <a:lstStyle/>
          <a:p>
            <a:r>
              <a:rPr lang="en-US" dirty="0" smtClean="0"/>
              <a:t> Mileage Discount Analytics</a:t>
            </a:r>
            <a:r>
              <a:rPr lang="en-US" sz="1400" dirty="0" smtClean="0"/>
              <a:t> TM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198" y="4914900"/>
            <a:ext cx="1841801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9400" y="2122477"/>
            <a:ext cx="8864599" cy="4359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Rating variables with the </a:t>
            </a:r>
            <a:r>
              <a:rPr lang="en-US" sz="2800" dirty="0" smtClean="0">
                <a:solidFill>
                  <a:srgbClr val="0000FF"/>
                </a:solidFill>
              </a:rPr>
              <a:t>strongest mileage relationship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buNone/>
            </a:pPr>
            <a:endParaRPr lang="en-US" sz="12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dirty="0" smtClean="0"/>
              <a:t>		- </a:t>
            </a:r>
            <a:r>
              <a:rPr lang="en-US" u="sng" dirty="0" smtClean="0">
                <a:solidFill>
                  <a:srgbClr val="0000FF"/>
                </a:solidFill>
              </a:rPr>
              <a:t>Driver Age</a:t>
            </a:r>
            <a:r>
              <a:rPr lang="en-US" dirty="0" smtClean="0"/>
              <a:t>					- Driver Gender</a:t>
            </a:r>
          </a:p>
          <a:p>
            <a:pPr marL="0" indent="0">
              <a:buNone/>
            </a:pPr>
            <a:r>
              <a:rPr lang="en-US" dirty="0" smtClean="0"/>
              <a:t>		- Urban vs. Rural			- Drivers/Vehicles</a:t>
            </a:r>
          </a:p>
          <a:p>
            <a:pPr marL="0" indent="0">
              <a:buNone/>
            </a:pPr>
            <a:r>
              <a:rPr lang="en-US" dirty="0" smtClean="0"/>
              <a:t>		- Vehicle Type				- </a:t>
            </a:r>
            <a:r>
              <a:rPr lang="en-US" u="sng" dirty="0" smtClean="0">
                <a:solidFill>
                  <a:srgbClr val="0000FF"/>
                </a:solidFill>
              </a:rPr>
              <a:t>Vehicle Age</a:t>
            </a:r>
          </a:p>
          <a:p>
            <a:pPr marL="0" indent="0">
              <a:buNone/>
            </a:pPr>
            <a:endParaRPr lang="en-US" sz="24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Bell MT"/>
              <a:cs typeface="Bell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340A-E5C3-B94B-885E-B7A390A1DC20}" type="slidenum"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641459" y="41689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1477"/>
            <a:ext cx="8229600" cy="1143000"/>
          </a:xfrm>
        </p:spPr>
        <p:txBody>
          <a:bodyPr/>
          <a:lstStyle/>
          <a:p>
            <a:r>
              <a:rPr lang="en-US" dirty="0" smtClean="0"/>
              <a:t> Mileage Discount Analytics</a:t>
            </a:r>
            <a:r>
              <a:rPr lang="en-US" sz="1400" dirty="0" smtClean="0"/>
              <a:t> TM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198" y="4914900"/>
            <a:ext cx="1841801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340A-E5C3-B94B-885E-B7A390A1DC20}" type="slidenum"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9" y="5306659"/>
            <a:ext cx="785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Bell MT"/>
                <a:cs typeface="Bell MT"/>
              </a:rPr>
              <a:t>S</a:t>
            </a:r>
            <a:r>
              <a:rPr lang="en-US" sz="2800" dirty="0" smtClean="0">
                <a:solidFill>
                  <a:srgbClr val="0000FF"/>
                </a:solidFill>
                <a:latin typeface="Bell MT"/>
                <a:cs typeface="Bell MT"/>
              </a:rPr>
              <a:t>hould a 10,000 mile vehicle </a:t>
            </a:r>
            <a:r>
              <a:rPr lang="en-US" sz="2800" dirty="0">
                <a:solidFill>
                  <a:srgbClr val="0000FF"/>
                </a:solidFill>
                <a:latin typeface="Bell MT"/>
                <a:cs typeface="Bell MT"/>
              </a:rPr>
              <a:t>get </a:t>
            </a:r>
            <a:r>
              <a:rPr lang="en-US" sz="2800" dirty="0" smtClean="0">
                <a:solidFill>
                  <a:srgbClr val="0000FF"/>
                </a:solidFill>
                <a:latin typeface="Bell MT"/>
                <a:cs typeface="Bell MT"/>
              </a:rPr>
              <a:t>a discount</a:t>
            </a:r>
            <a:r>
              <a:rPr lang="en-US" sz="2800" dirty="0">
                <a:solidFill>
                  <a:srgbClr val="0000FF"/>
                </a:solidFill>
                <a:latin typeface="Bell MT"/>
                <a:cs typeface="Bell MT"/>
              </a:rPr>
              <a:t>?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87851633"/>
              </p:ext>
            </p:extLst>
          </p:nvPr>
        </p:nvGraphicFramePr>
        <p:xfrm>
          <a:off x="302780" y="2505198"/>
          <a:ext cx="8648875" cy="252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4714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ll MT"/>
                <a:ea typeface="+mj-ea"/>
                <a:cs typeface="Bell MT"/>
              </a:defRPr>
            </a:lvl1pPr>
          </a:lstStyle>
          <a:p>
            <a:r>
              <a:rPr lang="en-US" smtClean="0"/>
              <a:t> Mileage Discount Analytics</a:t>
            </a:r>
            <a:r>
              <a:rPr lang="en-US" sz="1400" smtClean="0"/>
              <a:t> 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18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340A-E5C3-B94B-885E-B7A390A1DC20}" type="slidenum">
              <a:t>6</a:t>
            </a:fld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23447119"/>
              </p:ext>
            </p:extLst>
          </p:nvPr>
        </p:nvGraphicFramePr>
        <p:xfrm>
          <a:off x="302780" y="2505198"/>
          <a:ext cx="8648875" cy="252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457199" y="5212906"/>
            <a:ext cx="7200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Bell MT"/>
                <a:cs typeface="Bell MT"/>
              </a:rPr>
              <a:t>Not always!  It would </a:t>
            </a:r>
            <a:r>
              <a:rPr lang="en-US" sz="2800" dirty="0">
                <a:solidFill>
                  <a:srgbClr val="000000"/>
                </a:solidFill>
                <a:latin typeface="Bell MT"/>
                <a:cs typeface="Bell MT"/>
              </a:rPr>
              <a:t>be </a:t>
            </a:r>
            <a:r>
              <a:rPr lang="en-US" sz="2800" dirty="0" smtClean="0">
                <a:solidFill>
                  <a:srgbClr val="000000"/>
                </a:solidFill>
                <a:latin typeface="Bell MT"/>
                <a:cs typeface="Bell MT"/>
              </a:rPr>
              <a:t>a </a:t>
            </a:r>
            <a:r>
              <a:rPr lang="en-US" sz="2800" dirty="0" smtClean="0">
                <a:solidFill>
                  <a:srgbClr val="0000FF"/>
                </a:solidFill>
                <a:latin typeface="Bell MT"/>
                <a:cs typeface="Bell MT"/>
              </a:rPr>
              <a:t>double discount </a:t>
            </a:r>
            <a:r>
              <a:rPr lang="en-US" sz="2800" dirty="0" smtClean="0">
                <a:solidFill>
                  <a:srgbClr val="000000"/>
                </a:solidFill>
                <a:latin typeface="Bell MT"/>
                <a:cs typeface="Bell MT"/>
              </a:rPr>
              <a:t>for older drivers and vehicles.</a:t>
            </a:r>
            <a:endParaRPr lang="en-US" sz="2800" dirty="0">
              <a:solidFill>
                <a:srgbClr val="000000"/>
              </a:solidFill>
              <a:latin typeface="Bell MT"/>
              <a:cs typeface="Bell M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19937" y="3246704"/>
            <a:ext cx="1990685" cy="44320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Bell MT"/>
              <a:cs typeface="Bell M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19937" y="4257248"/>
            <a:ext cx="1990685" cy="44320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Bell MT"/>
              <a:cs typeface="Bell MT"/>
            </a:endParaRPr>
          </a:p>
        </p:txBody>
      </p:sp>
      <p:sp>
        <p:nvSpPr>
          <p:cNvPr id="11" name="Content Placeholder 13"/>
          <p:cNvSpPr>
            <a:spLocks noGrp="1"/>
          </p:cNvSpPr>
          <p:nvPr>
            <p:ph idx="1"/>
          </p:nvPr>
        </p:nvSpPr>
        <p:spPr>
          <a:xfrm>
            <a:off x="457200" y="1816101"/>
            <a:ext cx="8229600" cy="904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Bell MT"/>
                <a:cs typeface="Bell MT"/>
              </a:rPr>
              <a:t>Should a 10,000 mile vehicle get a discount?</a:t>
            </a:r>
            <a:endParaRPr lang="en-US" sz="2400" dirty="0" smtClean="0">
              <a:solidFill>
                <a:srgbClr val="0000FF"/>
              </a:solidFill>
              <a:latin typeface="Bell MT"/>
              <a:cs typeface="Bell M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71477"/>
            <a:ext cx="8229600" cy="1143000"/>
          </a:xfrm>
        </p:spPr>
        <p:txBody>
          <a:bodyPr/>
          <a:lstStyle/>
          <a:p>
            <a:r>
              <a:rPr lang="en-US" dirty="0" smtClean="0"/>
              <a:t> Mileage Discount Analytics</a:t>
            </a:r>
            <a:r>
              <a:rPr lang="en-US" sz="1400" dirty="0" smtClean="0"/>
              <a:t> 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473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340A-E5C3-B94B-885E-B7A390A1DC20}" type="slidenum">
              <a:t>7</a:t>
            </a:fld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idx="1"/>
          </p:nvPr>
        </p:nvSpPr>
        <p:spPr>
          <a:xfrm>
            <a:off x="406400" y="1981200"/>
            <a:ext cx="8686800" cy="4203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How do we resolve the </a:t>
            </a:r>
            <a:r>
              <a:rPr lang="en-US" sz="2400" dirty="0" smtClean="0">
                <a:solidFill>
                  <a:srgbClr val="0000FF"/>
                </a:solidFill>
              </a:rPr>
              <a:t>double discounting </a:t>
            </a:r>
            <a:r>
              <a:rPr lang="en-US" sz="2400" dirty="0" smtClean="0"/>
              <a:t>issue?</a:t>
            </a:r>
          </a:p>
          <a:p>
            <a:pPr marL="0" indent="0">
              <a:buNone/>
            </a:pPr>
            <a:endParaRPr lang="en-US" sz="800" dirty="0" smtClean="0">
              <a:solidFill>
                <a:srgbClr val="0000FF"/>
              </a:solidFill>
              <a:latin typeface="Bell MT"/>
              <a:cs typeface="Bell MT"/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0000FF"/>
              </a:solidFill>
              <a:latin typeface="Bell MT"/>
              <a:cs typeface="Bell MT"/>
            </a:endParaRPr>
          </a:p>
          <a:p>
            <a:pPr marL="0" indent="0">
              <a:buNone/>
            </a:pPr>
            <a:endParaRPr lang="en-US" sz="800" dirty="0">
              <a:solidFill>
                <a:srgbClr val="0000FF"/>
              </a:solidFill>
              <a:latin typeface="Bell MT"/>
              <a:cs typeface="Bell MT"/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0000FF"/>
                </a:solidFill>
              </a:rPr>
              <a:t>Rating Mileage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  <a:r>
              <a:rPr lang="en-US" sz="2800" dirty="0" smtClean="0">
                <a:solidFill>
                  <a:srgbClr val="000000"/>
                </a:solidFill>
              </a:rPr>
              <a:t>The mileage a vehicle is effectively being charged for in an existing rating plan.  Vehicles should  only get a discount if they are below their rating mileage.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Rating Mileage function of vehicle age, driver age, and state.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71477"/>
            <a:ext cx="8229600" cy="1143000"/>
          </a:xfrm>
        </p:spPr>
        <p:txBody>
          <a:bodyPr/>
          <a:lstStyle/>
          <a:p>
            <a:r>
              <a:rPr lang="en-US" dirty="0" smtClean="0"/>
              <a:t> Mileage Discount Analytics</a:t>
            </a:r>
            <a:r>
              <a:rPr lang="en-US" sz="1400" dirty="0" smtClean="0"/>
              <a:t> 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59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7571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Rating Mileage Model</a:t>
            </a:r>
            <a:endParaRPr lang="en-US" sz="1400" dirty="0" smtClean="0"/>
          </a:p>
        </p:txBody>
      </p:sp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670975" y="2057401"/>
            <a:ext cx="8229600" cy="3793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0" dirty="0" smtClean="0">
                <a:solidFill>
                  <a:srgbClr val="7F7F7F"/>
                </a:solidFill>
                <a:latin typeface="Bell MT"/>
                <a:cs typeface="Bell MT"/>
              </a:rPr>
              <a:t>1)	</a:t>
            </a:r>
            <a:r>
              <a:rPr lang="en-US" sz="2800" b="0" dirty="0" smtClean="0">
                <a:solidFill>
                  <a:srgbClr val="0000FF"/>
                </a:solidFill>
                <a:latin typeface="Bell MT"/>
                <a:cs typeface="Bell MT"/>
              </a:rPr>
              <a:t>Data</a:t>
            </a:r>
            <a:r>
              <a:rPr lang="en-US" sz="2800" b="0" dirty="0" smtClean="0">
                <a:solidFill>
                  <a:srgbClr val="7F7F7F"/>
                </a:solidFill>
                <a:latin typeface="Bell MT"/>
                <a:cs typeface="Bell MT"/>
              </a:rPr>
              <a:t>: </a:t>
            </a:r>
            <a:r>
              <a:rPr lang="en-US" sz="2800" b="0" dirty="0" smtClean="0">
                <a:latin typeface="Bell MT"/>
                <a:cs typeface="Bell MT"/>
              </a:rPr>
              <a:t>Unbiased </a:t>
            </a:r>
            <a:r>
              <a:rPr lang="en-US" sz="2800" b="0" dirty="0">
                <a:solidFill>
                  <a:srgbClr val="000000"/>
                </a:solidFill>
              </a:rPr>
              <a:t>n</a:t>
            </a:r>
            <a:r>
              <a:rPr lang="en-US" sz="2800" b="0" dirty="0" smtClean="0">
                <a:solidFill>
                  <a:srgbClr val="000000"/>
                </a:solidFill>
                <a:latin typeface="Bell MT"/>
                <a:cs typeface="Bell MT"/>
              </a:rPr>
              <a:t>ational data set with hundreds of thousands of mileage observations.</a:t>
            </a:r>
          </a:p>
          <a:p>
            <a:pPr marL="514350" indent="-514350">
              <a:buAutoNum type="arabicParenR"/>
            </a:pPr>
            <a:endParaRPr lang="en-US" sz="2800" b="0" dirty="0">
              <a:solidFill>
                <a:srgbClr val="000000"/>
              </a:solidFill>
              <a:latin typeface="Bell MT"/>
              <a:cs typeface="Bell MT"/>
            </a:endParaRPr>
          </a:p>
          <a:p>
            <a:pPr marL="0" indent="0">
              <a:buNone/>
            </a:pPr>
            <a:r>
              <a:rPr lang="en-US" sz="2800" b="0" dirty="0" smtClean="0">
                <a:solidFill>
                  <a:srgbClr val="7F7F7F"/>
                </a:solidFill>
                <a:latin typeface="Bell MT"/>
                <a:cs typeface="Bell MT"/>
              </a:rPr>
              <a:t>2)</a:t>
            </a:r>
            <a:r>
              <a:rPr lang="en-US" sz="2800" b="0" dirty="0" smtClean="0">
                <a:solidFill>
                  <a:srgbClr val="000000"/>
                </a:solidFill>
                <a:latin typeface="Bell MT"/>
                <a:cs typeface="Bell MT"/>
              </a:rPr>
              <a:t>	</a:t>
            </a:r>
            <a:r>
              <a:rPr lang="en-US" sz="2800" b="0" dirty="0" smtClean="0">
                <a:solidFill>
                  <a:srgbClr val="0000FF"/>
                </a:solidFill>
                <a:latin typeface="Bell MT"/>
                <a:cs typeface="Bell MT"/>
              </a:rPr>
              <a:t>Variables</a:t>
            </a:r>
            <a:r>
              <a:rPr lang="en-US" sz="2800" b="0" dirty="0" smtClean="0">
                <a:solidFill>
                  <a:schemeClr val="bg1">
                    <a:lumMod val="50000"/>
                  </a:schemeClr>
                </a:solidFill>
                <a:latin typeface="Bell MT"/>
                <a:cs typeface="Bell MT"/>
              </a:rPr>
              <a:t>:</a:t>
            </a:r>
            <a:r>
              <a:rPr lang="en-US" sz="2800" b="0" dirty="0" smtClean="0">
                <a:solidFill>
                  <a:srgbClr val="000000"/>
                </a:solidFill>
                <a:latin typeface="Bell MT"/>
                <a:cs typeface="Bell MT"/>
              </a:rPr>
              <a:t> The most predictive rating variables are driver age and vehicle age.</a:t>
            </a:r>
            <a:endParaRPr lang="en-US" sz="2800" b="0" dirty="0">
              <a:solidFill>
                <a:srgbClr val="000000"/>
              </a:solidFill>
              <a:latin typeface="Bell MT"/>
              <a:cs typeface="Bell MT"/>
            </a:endParaRPr>
          </a:p>
          <a:p>
            <a:pPr marL="514350" indent="-514350">
              <a:buFont typeface="Arial"/>
              <a:buAutoNum type="arabicParenR"/>
            </a:pPr>
            <a:endParaRPr lang="en-US" sz="2800" b="0" dirty="0">
              <a:solidFill>
                <a:srgbClr val="000000"/>
              </a:solidFill>
              <a:latin typeface="Bell MT"/>
              <a:cs typeface="Bell MT"/>
            </a:endParaRPr>
          </a:p>
          <a:p>
            <a:pPr marL="0" indent="0">
              <a:buNone/>
            </a:pPr>
            <a:r>
              <a:rPr lang="en-US" sz="2800" b="0" dirty="0" smtClean="0">
                <a:solidFill>
                  <a:srgbClr val="7F7F7F"/>
                </a:solidFill>
                <a:latin typeface="Bell MT"/>
                <a:cs typeface="Bell MT"/>
              </a:rPr>
              <a:t>3)</a:t>
            </a:r>
            <a:r>
              <a:rPr lang="en-US" sz="2800" b="0" dirty="0" smtClean="0">
                <a:solidFill>
                  <a:srgbClr val="000000"/>
                </a:solidFill>
                <a:latin typeface="Bell MT"/>
                <a:cs typeface="Bell MT"/>
              </a:rPr>
              <a:t>	</a:t>
            </a:r>
            <a:r>
              <a:rPr lang="en-US" sz="2800" b="0" dirty="0" smtClean="0">
                <a:solidFill>
                  <a:srgbClr val="0000FF"/>
                </a:solidFill>
                <a:latin typeface="Bell MT"/>
                <a:cs typeface="Bell MT"/>
              </a:rPr>
              <a:t>Goal</a:t>
            </a:r>
            <a:r>
              <a:rPr lang="en-US" sz="2800" b="0" dirty="0" smtClean="0">
                <a:solidFill>
                  <a:srgbClr val="7F7F7F"/>
                </a:solidFill>
                <a:latin typeface="Bell MT"/>
                <a:cs typeface="Bell MT"/>
              </a:rPr>
              <a:t>:</a:t>
            </a:r>
            <a:r>
              <a:rPr lang="en-US" sz="2800" b="0" dirty="0" smtClean="0">
                <a:solidFill>
                  <a:srgbClr val="000000"/>
                </a:solidFill>
                <a:latin typeface="Bell MT"/>
                <a:cs typeface="Bell MT"/>
              </a:rPr>
              <a:t> Estimate rating mileage, the mileage a vehicle is effectively charged for through a typical rating plan.</a:t>
            </a:r>
            <a:endParaRPr lang="en-US" sz="2800" b="0" dirty="0">
              <a:solidFill>
                <a:srgbClr val="000000"/>
              </a:solidFill>
              <a:latin typeface="Bell MT"/>
              <a:cs typeface="Bell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09" y="6264258"/>
            <a:ext cx="1141928" cy="457217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61A708-835D-2041-9305-D5DE8480DCF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841" t="-6474" r="-7841" b="6474"/>
          <a:stretch/>
        </p:blipFill>
        <p:spPr>
          <a:xfrm>
            <a:off x="643128" y="1947672"/>
            <a:ext cx="9370176" cy="42454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664728" y="3800565"/>
            <a:ext cx="1844676" cy="52322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 defTabSz="914400"/>
            <a:r>
              <a:rPr lang="en-US" sz="2800" dirty="0" smtClean="0">
                <a:solidFill>
                  <a:srgbClr val="0000FF"/>
                </a:solidFill>
                <a:latin typeface="Bell MT"/>
                <a:cs typeface="Bell MT"/>
              </a:rPr>
              <a:t>Driver Age</a:t>
            </a:r>
            <a:endParaRPr lang="en-US" sz="2800" dirty="0">
              <a:solidFill>
                <a:srgbClr val="0000FF"/>
              </a:solidFill>
              <a:latin typeface="Bell MT"/>
              <a:cs typeface="Bell M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600" y="3822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04680" y="6193111"/>
            <a:ext cx="1928733" cy="52322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defTabSz="914400"/>
            <a:r>
              <a:rPr lang="en-US" sz="2800" dirty="0" smtClean="0">
                <a:solidFill>
                  <a:srgbClr val="0000FF"/>
                </a:solidFill>
                <a:latin typeface="Bell MT"/>
                <a:cs typeface="Bell MT"/>
              </a:rPr>
              <a:t>Vehicle Age</a:t>
            </a:r>
            <a:endParaRPr lang="en-US" sz="2800" dirty="0">
              <a:solidFill>
                <a:srgbClr val="0000FF"/>
              </a:solidFill>
              <a:latin typeface="Bell MT"/>
              <a:cs typeface="Bell MT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50311"/>
            <a:ext cx="8229600" cy="1143000"/>
          </a:xfrm>
        </p:spPr>
        <p:txBody>
          <a:bodyPr/>
          <a:lstStyle/>
          <a:p>
            <a:r>
              <a:rPr lang="en-US" dirty="0" smtClean="0"/>
              <a:t>Rating Mileage Model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171825" y="1442883"/>
            <a:ext cx="3000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3600" dirty="0" smtClean="0">
                <a:solidFill>
                  <a:srgbClr val="0000FF"/>
                </a:solidFill>
                <a:latin typeface="Bell MT"/>
                <a:cs typeface="Bell MT"/>
              </a:rPr>
              <a:t>Results: 2D</a:t>
            </a:r>
            <a:endParaRPr lang="en-US" sz="3600" dirty="0">
              <a:solidFill>
                <a:srgbClr val="0000FF"/>
              </a:solidFill>
              <a:latin typeface="Bell MT"/>
              <a:cs typeface="Bell M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09" y="6264258"/>
            <a:ext cx="1141928" cy="457217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61A708-835D-2041-9305-D5DE8480DCF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177142</TotalTime>
  <Words>429</Words>
  <Application>Microsoft Macintosh PowerPoint</Application>
  <PresentationFormat>On-screen Show (4:3)</PresentationFormat>
  <Paragraphs>112</Paragraphs>
  <Slides>12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Document</vt:lpstr>
      <vt:lpstr>PowerPoint Presentation</vt:lpstr>
      <vt:lpstr> Mileage Discount Analytics TM</vt:lpstr>
      <vt:lpstr> Mileage Discount Analytics TM</vt:lpstr>
      <vt:lpstr> Mileage Discount Analytics TM</vt:lpstr>
      <vt:lpstr>PowerPoint Presentation</vt:lpstr>
      <vt:lpstr> Mileage Discount Analytics TM</vt:lpstr>
      <vt:lpstr> Mileage Discount Analytics TM</vt:lpstr>
      <vt:lpstr>Rating Mileage Model</vt:lpstr>
      <vt:lpstr>Rating Mileage Model</vt:lpstr>
      <vt:lpstr> Mileage Discount Analytics TM</vt:lpstr>
      <vt:lpstr> Mileage Discount Analytics TM</vt:lpstr>
      <vt:lpstr> Mileage Discount Analytics TM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Morrison</dc:creator>
  <cp:lastModifiedBy>Ryan Morrison</cp:lastModifiedBy>
  <cp:revision>860</cp:revision>
  <cp:lastPrinted>2014-08-26T16:41:31Z</cp:lastPrinted>
  <dcterms:created xsi:type="dcterms:W3CDTF">2012-01-03T04:59:15Z</dcterms:created>
  <dcterms:modified xsi:type="dcterms:W3CDTF">2014-10-10T20:08:13Z</dcterms:modified>
</cp:coreProperties>
</file>